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7"/>
  </p:notesMasterIdLst>
  <p:sldIdLst>
    <p:sldId id="286" r:id="rId3"/>
    <p:sldId id="287" r:id="rId4"/>
    <p:sldId id="257" r:id="rId5"/>
    <p:sldId id="258" r:id="rId6"/>
    <p:sldId id="259" r:id="rId7"/>
    <p:sldId id="260" r:id="rId8"/>
    <p:sldId id="261" r:id="rId9"/>
    <p:sldId id="262" r:id="rId10"/>
    <p:sldId id="265" r:id="rId11"/>
    <p:sldId id="267" r:id="rId12"/>
    <p:sldId id="270" r:id="rId13"/>
    <p:sldId id="271" r:id="rId14"/>
    <p:sldId id="272" r:id="rId15"/>
    <p:sldId id="285" r:id="rId16"/>
    <p:sldId id="274" r:id="rId17"/>
    <p:sldId id="279" r:id="rId18"/>
    <p:sldId id="280" r:id="rId19"/>
    <p:sldId id="304" r:id="rId20"/>
    <p:sldId id="288" r:id="rId21"/>
    <p:sldId id="298" r:id="rId22"/>
    <p:sldId id="299" r:id="rId23"/>
    <p:sldId id="305" r:id="rId24"/>
    <p:sldId id="306" r:id="rId25"/>
    <p:sldId id="307" r:id="rId26"/>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p:restoredTop sz="99562" autoAdjust="0"/>
  </p:normalViewPr>
  <p:slideViewPr>
    <p:cSldViewPr snapToGrid="0" snapToObjects="1">
      <p:cViewPr varScale="1">
        <p:scale>
          <a:sx n="152" d="100"/>
          <a:sy n="152" d="100"/>
        </p:scale>
        <p:origin x="100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905AE0-9176-FC48-8C15-8E3929B8AA98}" type="datetimeFigureOut">
              <a:rPr lang="es-ES" smtClean="0"/>
              <a:t>15/12/25</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DA68E1-2A94-6B4C-A1FE-52616709428B}" type="slidenum">
              <a:rPr lang="es-ES" smtClean="0"/>
              <a:t>‹#›</a:t>
            </a:fld>
            <a:endParaRPr lang="es-ES"/>
          </a:p>
        </p:txBody>
      </p:sp>
    </p:spTree>
    <p:extLst>
      <p:ext uri="{BB962C8B-B14F-4D97-AF65-F5344CB8AC3E}">
        <p14:creationId xmlns:p14="http://schemas.microsoft.com/office/powerpoint/2010/main" val="13005079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65" name="Google Shape;56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99" name="Google Shape;5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3" name="Google Shape;513;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Font typeface="Arial"/>
              <a:buNone/>
            </a:pPr>
            <a:r>
              <a:rPr lang="en-US" sz="1800" b="0" i="0" u="none" strike="noStrike" cap="none"/>
              <a:t>http://io.uwinnipeg.ca/~simmons/CHAP5598/sld012.htm</a:t>
            </a:r>
            <a:endParaRPr/>
          </a:p>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46" name="Google Shape;546;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0" name="Google Shape;38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97" name="Google Shape;39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09" name="Google Shape;40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2" name="Google Shape;43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93" name="Google Shape;49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56" name="Google Shape;556;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BA0D7980-3592-6C44-A87B-94F3A3E3FAA3}" type="datetimeFigureOut">
              <a:rPr lang="es-ES" smtClean="0"/>
              <a:t>15/12/25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2422068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A0D7980-3592-6C44-A87B-94F3A3E3FAA3}" type="datetimeFigureOut">
              <a:rPr lang="es-ES" smtClean="0"/>
              <a:t>15/12/25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3747852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A0D7980-3592-6C44-A87B-94F3A3E3FAA3}" type="datetimeFigureOut">
              <a:rPr lang="es-ES" smtClean="0"/>
              <a:t>15/12/25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47860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59490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A0D7980-3592-6C44-A87B-94F3A3E3FAA3}" type="datetimeFigureOut">
              <a:rPr lang="es-ES" smtClean="0"/>
              <a:t>15/12/25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2387366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A0D7980-3592-6C44-A87B-94F3A3E3FAA3}" type="datetimeFigureOut">
              <a:rPr lang="es-ES" smtClean="0"/>
              <a:t>15/12/25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739158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BA0D7980-3592-6C44-A87B-94F3A3E3FAA3}" type="datetimeFigureOut">
              <a:rPr lang="es-ES" smtClean="0"/>
              <a:t>15/12/25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3955320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BA0D7980-3592-6C44-A87B-94F3A3E3FAA3}" type="datetimeFigureOut">
              <a:rPr lang="es-ES" smtClean="0"/>
              <a:t>15/12/25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4116081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BA0D7980-3592-6C44-A87B-94F3A3E3FAA3}" type="datetimeFigureOut">
              <a:rPr lang="es-ES" smtClean="0"/>
              <a:t>15/12/25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1659683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A0D7980-3592-6C44-A87B-94F3A3E3FAA3}" type="datetimeFigureOut">
              <a:rPr lang="es-ES" smtClean="0"/>
              <a:t>15/12/25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414581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A0D7980-3592-6C44-A87B-94F3A3E3FAA3}" type="datetimeFigureOut">
              <a:rPr lang="es-ES" smtClean="0"/>
              <a:t>15/12/25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3774205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A0D7980-3592-6C44-A87B-94F3A3E3FAA3}" type="datetimeFigureOut">
              <a:rPr lang="es-ES" smtClean="0"/>
              <a:t>15/12/25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149434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0D7980-3592-6C44-A87B-94F3A3E3FAA3}" type="datetimeFigureOut">
              <a:rPr lang="es-ES" smtClean="0"/>
              <a:t>15/12/25</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3DD82-18CF-8343-97E7-FCCEF6649E94}" type="slidenum">
              <a:rPr lang="es-ES" smtClean="0"/>
              <a:t>‹#›</a:t>
            </a:fld>
            <a:endParaRPr lang="es-ES"/>
          </a:p>
        </p:txBody>
      </p:sp>
    </p:spTree>
    <p:extLst>
      <p:ext uri="{BB962C8B-B14F-4D97-AF65-F5344CB8AC3E}">
        <p14:creationId xmlns:p14="http://schemas.microsoft.com/office/powerpoint/2010/main" val="3016139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609600"/>
            <a:ext cx="7772400" cy="1143000"/>
          </a:xfrm>
          <a:prstGeom prst="rect">
            <a:avLst/>
          </a:prstGeom>
          <a:noFill/>
          <a:ln w="12700">
            <a:noFill/>
            <a:miter lim="800000"/>
          </a:ln>
          <a:effectLst/>
        </p:spPr>
        <p:txBody>
          <a:bodyPr lIns="90488" tIns="44450" rIns="90488" bIns="44450" anchor="ctr" anchorCtr="0">
            <a:noAutofit/>
          </a:bodyPr>
          <a:lstStyle>
            <a:lvl1pPr marL="0" indent="0" algn="ctr" defTabSz="762000" rtl="0" eaLnBrk="0" fontAlgn="base" hangingPunct="0">
              <a:lnSpc>
                <a:spcPct val="100000"/>
              </a:lnSpc>
              <a:spcBef>
                <a:spcPct val="0"/>
              </a:spcBef>
              <a:spcAft>
                <a:spcPct val="0"/>
              </a:spcAft>
              <a:buClrTx/>
              <a:buSzTx/>
              <a:buFontTx/>
              <a:buNone/>
              <a:defRPr kumimoji="0" lang="en-US" altLang="en-US" sz="4400" b="0" i="0" u="none" baseline="0">
                <a:solidFill>
                  <a:schemeClr val="tx2"/>
                </a:solidFill>
                <a:effectLst/>
                <a:latin typeface="Times New Roman" pitchFamily="18" charset="0"/>
                <a:ea typeface="Arial" pitchFamily="34" charset="0"/>
              </a:defRPr>
            </a:lvl1pPr>
          </a:lstStyle>
          <a:p>
            <a:pPr lvl="0"/>
            <a:r>
              <a:t>Haga clic para editar el estilo del título patrón</a:t>
            </a:r>
          </a:p>
        </p:txBody>
      </p:sp>
      <p:sp>
        <p:nvSpPr>
          <p:cNvPr id="1027" name="Rectangle 3"/>
          <p:cNvSpPr>
            <a:spLocks noGrp="1"/>
          </p:cNvSpPr>
          <p:nvPr>
            <p:ph type="body" idx="1"/>
          </p:nvPr>
        </p:nvSpPr>
        <p:spPr>
          <a:xfrm>
            <a:off x="685800" y="1981200"/>
            <a:ext cx="7772400" cy="4114800"/>
          </a:xfrm>
          <a:prstGeom prst="rect">
            <a:avLst/>
          </a:prstGeom>
          <a:noFill/>
          <a:ln w="12700">
            <a:noFill/>
            <a:miter lim="800000"/>
          </a:ln>
          <a:effectLst/>
        </p:spPr>
        <p:txBody>
          <a:bodyPr lIns="90488" tIns="44450" rIns="90488" bIns="44450" anchor="t">
            <a:noAutofit/>
          </a:bodyPr>
          <a:lstStyle>
            <a:lvl1pPr marL="342900" indent="-342900" algn="l" defTabSz="762000" rtl="0" eaLnBrk="0" fontAlgn="base" hangingPunct="0">
              <a:lnSpc>
                <a:spcPct val="100000"/>
              </a:lnSpc>
              <a:spcBef>
                <a:spcPct val="20000"/>
              </a:spcBef>
              <a:spcAft>
                <a:spcPct val="0"/>
              </a:spcAft>
              <a:buClrTx/>
              <a:buSzTx/>
              <a:buFontTx/>
              <a:buChar char="•"/>
              <a:defRPr kumimoji="0" lang="en-US" altLang="en-US" sz="3200" b="0" i="0" u="none" baseline="0">
                <a:solidFill>
                  <a:schemeClr val="tx1"/>
                </a:solidFill>
                <a:effectLst/>
                <a:latin typeface="Times New Roman" pitchFamily="18" charset="0"/>
                <a:ea typeface="Arial" pitchFamily="34" charset="0"/>
              </a:defRPr>
            </a:lvl1pPr>
            <a:lvl2pPr marL="742950" indent="-285750" algn="l" defTabSz="762000" rtl="0" eaLnBrk="0" fontAlgn="base" hangingPunct="0">
              <a:lnSpc>
                <a:spcPct val="100000"/>
              </a:lnSpc>
              <a:spcBef>
                <a:spcPct val="20000"/>
              </a:spcBef>
              <a:spcAft>
                <a:spcPct val="0"/>
              </a:spcAft>
              <a:buClrTx/>
              <a:buSzTx/>
              <a:buFontTx/>
              <a:buChar char="–"/>
              <a:defRPr kumimoji="0" lang="en-US" altLang="en-US" sz="2800" b="0" i="0" u="none" baseline="0">
                <a:solidFill>
                  <a:schemeClr val="tx1"/>
                </a:solidFill>
                <a:effectLst/>
                <a:latin typeface="Times New Roman" pitchFamily="18" charset="0"/>
                <a:ea typeface="Arial" pitchFamily="34" charset="0"/>
              </a:defRPr>
            </a:lvl2pPr>
            <a:lvl3pPr marL="1143000" indent="-228600" algn="l" defTabSz="762000" rtl="0" eaLnBrk="0" fontAlgn="base" hangingPunct="0">
              <a:lnSpc>
                <a:spcPct val="100000"/>
              </a:lnSpc>
              <a:spcBef>
                <a:spcPct val="20000"/>
              </a:spcBef>
              <a:spcAft>
                <a:spcPct val="0"/>
              </a:spcAft>
              <a:buClrTx/>
              <a:buSzTx/>
              <a:buFontTx/>
              <a:buChar char="•"/>
              <a:defRPr kumimoji="0" lang="en-US" altLang="en-US" sz="2400" b="0" i="0" u="none" baseline="0">
                <a:solidFill>
                  <a:schemeClr val="tx1"/>
                </a:solidFill>
                <a:effectLst/>
                <a:latin typeface="Times New Roman" pitchFamily="18" charset="0"/>
                <a:ea typeface="Arial" pitchFamily="34" charset="0"/>
              </a:defRPr>
            </a:lvl3pPr>
            <a:lvl4pPr marL="1600200" indent="-228600" algn="l" defTabSz="762000" rtl="0" eaLnBrk="0" fontAlgn="base" hangingPunct="0">
              <a:lnSpc>
                <a:spcPct val="100000"/>
              </a:lnSpc>
              <a:spcBef>
                <a:spcPct val="20000"/>
              </a:spcBef>
              <a:spcAft>
                <a:spcPct val="0"/>
              </a:spcAft>
              <a:buClrTx/>
              <a:buSzTx/>
              <a:buFontTx/>
              <a:buChar char="–"/>
              <a:defRPr kumimoji="0" lang="en-US" altLang="en-US" sz="2000" b="0" i="0" u="none" baseline="0">
                <a:solidFill>
                  <a:schemeClr val="tx1"/>
                </a:solidFill>
                <a:effectLst/>
                <a:latin typeface="Times New Roman" pitchFamily="18" charset="0"/>
                <a:ea typeface="Arial" pitchFamily="34" charset="0"/>
              </a:defRPr>
            </a:lvl4pPr>
            <a:lvl5pPr marL="2057400" indent="-228600" algn="l" defTabSz="762000" rtl="0" eaLnBrk="0" fontAlgn="base" hangingPunct="0">
              <a:lnSpc>
                <a:spcPct val="100000"/>
              </a:lnSpc>
              <a:spcBef>
                <a:spcPct val="20000"/>
              </a:spcBef>
              <a:spcAft>
                <a:spcPct val="0"/>
              </a:spcAft>
              <a:buClrTx/>
              <a:buSzTx/>
              <a:buFontTx/>
              <a:buChar char="•"/>
              <a:defRPr kumimoji="0" lang="en-US" altLang="en-US" sz="2000" b="0" i="0" u="none" baseline="0">
                <a:solidFill>
                  <a:schemeClr val="tx1"/>
                </a:solidFill>
                <a:effectLst/>
                <a:latin typeface="Times New Roman" pitchFamily="18" charset="0"/>
                <a:ea typeface="Arial" pitchFamily="34" charset="0"/>
              </a:defRPr>
            </a:lvl5pPr>
          </a:lstStyle>
          <a:p>
            <a:pPr lvl="0"/>
            <a:r>
              <a:t>Haga clic para editar el estilo del texto del patrón</a:t>
            </a:r>
          </a:p>
          <a:p>
            <a:pPr lvl="1"/>
            <a:r>
              <a:t>Segundo nivel</a:t>
            </a:r>
          </a:p>
          <a:p>
            <a:pPr lvl="2"/>
            <a:r>
              <a:t>Tercer nivel</a:t>
            </a:r>
          </a:p>
          <a:p>
            <a:pPr lvl="3"/>
            <a:r>
              <a:t>Cuarto nivel</a:t>
            </a:r>
          </a:p>
          <a:p>
            <a:pPr lvl="4"/>
            <a:r>
              <a:t>Quinto nivel</a:t>
            </a:r>
          </a:p>
        </p:txBody>
      </p:sp>
    </p:spTree>
    <p:extLst>
      <p:ext uri="{BB962C8B-B14F-4D97-AF65-F5344CB8AC3E}">
        <p14:creationId xmlns:p14="http://schemas.microsoft.com/office/powerpoint/2010/main" val="1606505881"/>
      </p:ext>
    </p:extLst>
  </p:cSld>
  <p:clrMap bg1="lt1" tx1="dk1" bg2="lt2" tx2="dk2" accent1="accent1" accent2="accent2" accent3="accent3" accent4="accent4" accent5="accent5" accent6="accent6" hlink="hlink" folHlink="folHlink"/>
  <p:sldLayoutIdLst>
    <p:sldLayoutId id="2147483661" r:id="rId1"/>
  </p:sldLayoutIdLst>
  <p:transition/>
  <p:txStyles>
    <p:titleStyle>
      <a:lvl1pPr marL="0" indent="0" algn="ctr" defTabSz="762000" rtl="0" eaLnBrk="0" fontAlgn="base" hangingPunct="0">
        <a:lnSpc>
          <a:spcPct val="100000"/>
        </a:lnSpc>
        <a:spcBef>
          <a:spcPct val="0"/>
        </a:spcBef>
        <a:spcAft>
          <a:spcPct val="0"/>
        </a:spcAft>
        <a:buClrTx/>
        <a:buSzTx/>
        <a:buFontTx/>
        <a:buNone/>
        <a:defRPr kumimoji="0" sz="4400" b="0" i="0" u="none" baseline="0">
          <a:solidFill>
            <a:schemeClr val="tx2"/>
          </a:solidFill>
          <a:effectLst/>
          <a:latin typeface="Times New Roman" pitchFamily="18" charset="0"/>
          <a:ea typeface="Arial" pitchFamily="34" charset="0"/>
        </a:defRPr>
      </a:lvl1pPr>
    </p:titleStyle>
    <p:bodyStyle>
      <a:lvl1pPr marL="342900" indent="-342900" algn="l" defTabSz="762000" rtl="0" eaLnBrk="0" fontAlgn="base" hangingPunct="0">
        <a:lnSpc>
          <a:spcPct val="100000"/>
        </a:lnSpc>
        <a:spcBef>
          <a:spcPct val="20000"/>
        </a:spcBef>
        <a:spcAft>
          <a:spcPct val="0"/>
        </a:spcAft>
        <a:buClrTx/>
        <a:buSzTx/>
        <a:buFontTx/>
        <a:buChar char="•"/>
        <a:defRPr kumimoji="0" sz="3200" b="0" i="0" u="none" baseline="0">
          <a:solidFill>
            <a:schemeClr val="tx1"/>
          </a:solidFill>
          <a:effectLst/>
          <a:latin typeface="Times New Roman" pitchFamily="18" charset="0"/>
          <a:ea typeface="Arial" pitchFamily="34" charset="0"/>
        </a:defRPr>
      </a:lvl1pPr>
      <a:lvl2pPr marL="742950" indent="-285750" algn="l" defTabSz="762000" rtl="0" eaLnBrk="0" fontAlgn="base" hangingPunct="0">
        <a:lnSpc>
          <a:spcPct val="100000"/>
        </a:lnSpc>
        <a:spcBef>
          <a:spcPct val="20000"/>
        </a:spcBef>
        <a:spcAft>
          <a:spcPct val="0"/>
        </a:spcAft>
        <a:buClrTx/>
        <a:buSzTx/>
        <a:buFontTx/>
        <a:buChar char="–"/>
        <a:defRPr kumimoji="0" sz="2800" b="0" i="0" u="none" baseline="0">
          <a:solidFill>
            <a:schemeClr val="tx1"/>
          </a:solidFill>
          <a:effectLst/>
          <a:latin typeface="Times New Roman" pitchFamily="18" charset="0"/>
          <a:ea typeface="Arial" pitchFamily="34" charset="0"/>
        </a:defRPr>
      </a:lvl2pPr>
      <a:lvl3pPr marL="1143000" indent="-228600" algn="l" defTabSz="762000" rtl="0" eaLnBrk="0" fontAlgn="base" hangingPunct="0">
        <a:lnSpc>
          <a:spcPct val="100000"/>
        </a:lnSpc>
        <a:spcBef>
          <a:spcPct val="20000"/>
        </a:spcBef>
        <a:spcAft>
          <a:spcPct val="0"/>
        </a:spcAft>
        <a:buClrTx/>
        <a:buSzTx/>
        <a:buFontTx/>
        <a:buChar char="•"/>
        <a:defRPr kumimoji="0" sz="2400" b="0" i="0" u="none" baseline="0">
          <a:solidFill>
            <a:schemeClr val="tx1"/>
          </a:solidFill>
          <a:effectLst/>
          <a:latin typeface="Times New Roman" pitchFamily="18" charset="0"/>
          <a:ea typeface="Arial" pitchFamily="34" charset="0"/>
        </a:defRPr>
      </a:lvl3pPr>
      <a:lvl4pPr marL="1600200" indent="-228600" algn="l" defTabSz="762000" rtl="0" eaLnBrk="0" fontAlgn="base" hangingPunct="0">
        <a:lnSpc>
          <a:spcPct val="100000"/>
        </a:lnSpc>
        <a:spcBef>
          <a:spcPct val="20000"/>
        </a:spcBef>
        <a:spcAft>
          <a:spcPct val="0"/>
        </a:spcAft>
        <a:buClrTx/>
        <a:buSzTx/>
        <a:buFontTx/>
        <a:buChar char="–"/>
        <a:defRPr kumimoji="0" sz="2000" b="0" i="0" u="none" baseline="0">
          <a:solidFill>
            <a:schemeClr val="tx1"/>
          </a:solidFill>
          <a:effectLst/>
          <a:latin typeface="Times New Roman" pitchFamily="18" charset="0"/>
          <a:ea typeface="Arial" pitchFamily="34" charset="0"/>
        </a:defRPr>
      </a:lvl4pPr>
      <a:lvl5pPr marL="2057400" indent="-228600" algn="l" defTabSz="762000" rtl="0" eaLnBrk="0" fontAlgn="base" hangingPunct="0">
        <a:lnSpc>
          <a:spcPct val="100000"/>
        </a:lnSpc>
        <a:spcBef>
          <a:spcPct val="20000"/>
        </a:spcBef>
        <a:spcAft>
          <a:spcPct val="0"/>
        </a:spcAft>
        <a:buClrTx/>
        <a:buSzTx/>
        <a:buFontTx/>
        <a:buChar char="•"/>
        <a:defRPr kumimoji="0" sz="2000" b="0" i="0" u="none" baseline="0">
          <a:solidFill>
            <a:schemeClr val="tx1"/>
          </a:solidFill>
          <a:effectLst/>
          <a:latin typeface="Times New Roman" pitchFamily="18" charset="0"/>
          <a:ea typeface="Arial" pitchFamily="34" charset="0"/>
        </a:defRPr>
      </a:lvl5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g"/><Relationship Id="rId1" Type="http://schemas.microsoft.com/office/2007/relationships/media" Target="../media/media1.mp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ngerbooth.com/html5/daisy/daisy.html"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5;p23"/>
          <p:cNvSpPr txBox="1"/>
          <p:nvPr/>
        </p:nvSpPr>
        <p:spPr>
          <a:xfrm>
            <a:off x="727075" y="133350"/>
            <a:ext cx="6808260"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3000" b="1" i="0" u="none" dirty="0" err="1">
                <a:solidFill>
                  <a:srgbClr val="354869"/>
                </a:solidFill>
                <a:latin typeface="Arial"/>
                <a:ea typeface="Arial"/>
                <a:cs typeface="Arial"/>
                <a:sym typeface="Arial"/>
              </a:rPr>
              <a:t>Ecología</a:t>
            </a:r>
            <a:r>
              <a:rPr lang="en-US" sz="3000" b="1" i="0" u="none" dirty="0">
                <a:solidFill>
                  <a:srgbClr val="354869"/>
                </a:solidFill>
                <a:latin typeface="Arial"/>
                <a:ea typeface="Arial"/>
                <a:cs typeface="Arial"/>
                <a:sym typeface="Arial"/>
              </a:rPr>
              <a:t> Global: La </a:t>
            </a:r>
            <a:r>
              <a:rPr lang="en-US" sz="3000" b="1" i="0" u="none" dirty="0" err="1">
                <a:solidFill>
                  <a:srgbClr val="354869"/>
                </a:solidFill>
                <a:latin typeface="Arial"/>
                <a:ea typeface="Arial"/>
                <a:cs typeface="Arial"/>
                <a:sym typeface="Arial"/>
              </a:rPr>
              <a:t>Teoría</a:t>
            </a:r>
            <a:r>
              <a:rPr lang="en-US" sz="3000" b="1" i="0" u="none" dirty="0">
                <a:solidFill>
                  <a:srgbClr val="354869"/>
                </a:solidFill>
                <a:latin typeface="Arial"/>
                <a:ea typeface="Arial"/>
                <a:cs typeface="Arial"/>
                <a:sym typeface="Arial"/>
              </a:rPr>
              <a:t> de Gaia</a:t>
            </a:r>
            <a:endParaRPr dirty="0"/>
          </a:p>
        </p:txBody>
      </p:sp>
      <p:grpSp>
        <p:nvGrpSpPr>
          <p:cNvPr id="3" name="Google Shape;366;p23"/>
          <p:cNvGrpSpPr/>
          <p:nvPr/>
        </p:nvGrpSpPr>
        <p:grpSpPr>
          <a:xfrm>
            <a:off x="300037" y="919162"/>
            <a:ext cx="8445500" cy="915987"/>
            <a:chOff x="401637" y="838200"/>
            <a:chExt cx="8445500" cy="915987"/>
          </a:xfrm>
        </p:grpSpPr>
        <p:sp>
          <p:nvSpPr>
            <p:cNvPr id="4" name="Google Shape;367;p23"/>
            <p:cNvSpPr txBox="1"/>
            <p:nvPr/>
          </p:nvSpPr>
          <p:spPr>
            <a:xfrm>
              <a:off x="534987" y="838200"/>
              <a:ext cx="8312150" cy="915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El </a:t>
              </a:r>
              <a:r>
                <a:rPr lang="en-US" sz="1800" b="0" i="0" u="none" dirty="0" err="1">
                  <a:solidFill>
                    <a:srgbClr val="354869"/>
                  </a:solidFill>
                  <a:latin typeface="Arial"/>
                  <a:ea typeface="Arial"/>
                  <a:cs typeface="Arial"/>
                  <a:sym typeface="Arial"/>
                </a:rPr>
                <a:t>sistema</a:t>
              </a:r>
              <a:r>
                <a:rPr lang="en-US" sz="1800" b="0" i="0" u="none" dirty="0">
                  <a:solidFill>
                    <a:srgbClr val="354869"/>
                  </a:solidFill>
                  <a:latin typeface="Arial"/>
                  <a:ea typeface="Arial"/>
                  <a:cs typeface="Arial"/>
                  <a:sym typeface="Arial"/>
                </a:rPr>
                <a:t> Tierra </a:t>
              </a:r>
              <a:r>
                <a:rPr lang="en-US" sz="1800" b="0" i="0" u="none" dirty="0" err="1">
                  <a:solidFill>
                    <a:srgbClr val="354869"/>
                  </a:solidFill>
                  <a:latin typeface="Arial"/>
                  <a:ea typeface="Arial"/>
                  <a:cs typeface="Arial"/>
                  <a:sym typeface="Arial"/>
                </a:rPr>
                <a:t>constituye</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escala</a:t>
              </a:r>
              <a:r>
                <a:rPr lang="en-US" sz="1800" b="0" i="0" u="none" dirty="0">
                  <a:solidFill>
                    <a:srgbClr val="354869"/>
                  </a:solidFill>
                  <a:latin typeface="Arial"/>
                  <a:ea typeface="Arial"/>
                  <a:cs typeface="Arial"/>
                  <a:sym typeface="Arial"/>
                </a:rPr>
                <a:t> mayor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sepamos</a:t>
              </a:r>
              <a:r>
                <a:rPr lang="en-US" sz="1800" b="0" i="0" u="none" dirty="0">
                  <a:solidFill>
                    <a:srgbClr val="354869"/>
                  </a:solidFill>
                  <a:latin typeface="Arial"/>
                  <a:ea typeface="Arial"/>
                  <a:cs typeface="Arial"/>
                  <a:sym typeface="Arial"/>
                </a:rPr>
                <a:t>) en la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se </a:t>
              </a:r>
              <a:r>
                <a:rPr lang="en-US" sz="1800" b="0" i="0" u="none" dirty="0" err="1">
                  <a:solidFill>
                    <a:srgbClr val="354869"/>
                  </a:solidFill>
                  <a:latin typeface="Arial"/>
                  <a:ea typeface="Arial"/>
                  <a:cs typeface="Arial"/>
                  <a:sym typeface="Arial"/>
                </a:rPr>
                <a:t>manifiesta</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vida</a:t>
              </a:r>
              <a:r>
                <a:rPr lang="en-US" dirty="0">
                  <a:solidFill>
                    <a:srgbClr val="354869"/>
                  </a:solidFill>
                  <a:latin typeface="Arial"/>
                  <a:ea typeface="Arial"/>
                  <a:cs typeface="Arial"/>
                  <a:sym typeface="Arial"/>
                </a:rPr>
                <a:t>. </a:t>
              </a:r>
              <a:endParaRPr dirty="0"/>
            </a:p>
          </p:txBody>
        </p:sp>
        <p:sp>
          <p:nvSpPr>
            <p:cNvPr id="5" name="Google Shape;368;p2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6" name="Google Shape;366;p23"/>
          <p:cNvGrpSpPr/>
          <p:nvPr/>
        </p:nvGrpSpPr>
        <p:grpSpPr>
          <a:xfrm>
            <a:off x="300037" y="1645733"/>
            <a:ext cx="8445500" cy="915987"/>
            <a:chOff x="401637" y="838200"/>
            <a:chExt cx="8445500" cy="915987"/>
          </a:xfrm>
        </p:grpSpPr>
        <p:sp>
          <p:nvSpPr>
            <p:cNvPr id="7" name="Google Shape;367;p23"/>
            <p:cNvSpPr txBox="1"/>
            <p:nvPr/>
          </p:nvSpPr>
          <p:spPr>
            <a:xfrm>
              <a:off x="534987" y="838200"/>
              <a:ext cx="8312150" cy="915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Es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posible</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estudiar</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esta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escala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mediante</a:t>
              </a:r>
              <a:r>
                <a:rPr lang="en-US" dirty="0">
                  <a:solidFill>
                    <a:srgbClr val="354869"/>
                  </a:solidFill>
                  <a:latin typeface="Arial"/>
                  <a:ea typeface="Arial"/>
                  <a:cs typeface="Arial"/>
                  <a:sym typeface="Arial"/>
                </a:rPr>
                <a:t> variables y </a:t>
              </a:r>
              <a:r>
                <a:rPr lang="en-US" dirty="0" err="1">
                  <a:solidFill>
                    <a:srgbClr val="354869"/>
                  </a:solidFill>
                  <a:latin typeface="Arial"/>
                  <a:ea typeface="Arial"/>
                  <a:cs typeface="Arial"/>
                  <a:sym typeface="Arial"/>
                </a:rPr>
                <a:t>conceptos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específicos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ciclos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biogeoquímicos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ontología</a:t>
              </a:r>
              <a:r>
                <a:rPr lang="en-US" dirty="0">
                  <a:solidFill>
                    <a:srgbClr val="354869"/>
                  </a:solidFill>
                  <a:latin typeface="Arial"/>
                  <a:ea typeface="Arial"/>
                  <a:cs typeface="Arial"/>
                  <a:sym typeface="Arial"/>
                </a:rPr>
                <a:t> de la Tierra, </a:t>
              </a:r>
              <a:r>
                <a:rPr lang="en-US" dirty="0" err="1">
                  <a:solidFill>
                    <a:srgbClr val="354869"/>
                  </a:solidFill>
                  <a:latin typeface="Arial"/>
                  <a:ea typeface="Arial"/>
                  <a:cs typeface="Arial"/>
                  <a:sym typeface="Arial"/>
                </a:rPr>
                <a:t>astrobiología</a:t>
              </a:r>
              <a:r>
                <a:rPr lang="en-US" dirty="0">
                  <a:solidFill>
                    <a:srgbClr val="354869"/>
                  </a:solidFill>
                  <a:latin typeface="Arial"/>
                  <a:ea typeface="Arial"/>
                  <a:cs typeface="Arial"/>
                  <a:sym typeface="Arial"/>
                </a:rPr>
                <a:t>, etc.</a:t>
              </a:r>
              <a:endParaRPr dirty="0"/>
            </a:p>
          </p:txBody>
        </p:sp>
        <p:sp>
          <p:nvSpPr>
            <p:cNvPr id="8" name="Google Shape;368;p2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9" name="Imagen 8"/>
          <p:cNvPicPr>
            <a:picLocks noChangeAspect="1"/>
          </p:cNvPicPr>
          <p:nvPr/>
        </p:nvPicPr>
        <p:blipFill>
          <a:blip r:embed="rId2"/>
          <a:stretch>
            <a:fillRect/>
          </a:stretch>
        </p:blipFill>
        <p:spPr>
          <a:xfrm>
            <a:off x="1676402" y="2463800"/>
            <a:ext cx="5858933" cy="4394200"/>
          </a:xfrm>
          <a:prstGeom prst="rect">
            <a:avLst/>
          </a:prstGeom>
        </p:spPr>
      </p:pic>
      <p:sp>
        <p:nvSpPr>
          <p:cNvPr id="10" name="CuadroTexto 9"/>
          <p:cNvSpPr txBox="1"/>
          <p:nvPr/>
        </p:nvSpPr>
        <p:spPr>
          <a:xfrm>
            <a:off x="1913467" y="4473787"/>
            <a:ext cx="2353733" cy="1754327"/>
          </a:xfrm>
          <a:prstGeom prst="rect">
            <a:avLst/>
          </a:prstGeom>
          <a:noFill/>
        </p:spPr>
        <p:txBody>
          <a:bodyPr wrap="square" rtlCol="0">
            <a:spAutoFit/>
          </a:bodyPr>
          <a:lstStyle/>
          <a:p>
            <a:r>
              <a:rPr lang="es-ES" dirty="0"/>
              <a:t>Cada cambio de escala requiere la definición de nuevas variables útiles para la caracterización de dicha escala</a:t>
            </a:r>
          </a:p>
        </p:txBody>
      </p:sp>
    </p:spTree>
    <p:extLst>
      <p:ext uri="{BB962C8B-B14F-4D97-AF65-F5344CB8AC3E}">
        <p14:creationId xmlns:p14="http://schemas.microsoft.com/office/powerpoint/2010/main" val="20644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pSp>
        <p:nvGrpSpPr>
          <p:cNvPr id="496" name="Google Shape;496;p33"/>
          <p:cNvGrpSpPr/>
          <p:nvPr/>
        </p:nvGrpSpPr>
        <p:grpSpPr>
          <a:xfrm>
            <a:off x="490537" y="862012"/>
            <a:ext cx="8445500" cy="366712"/>
            <a:chOff x="401637" y="838200"/>
            <a:chExt cx="8445500" cy="366712"/>
          </a:xfrm>
        </p:grpSpPr>
        <p:sp>
          <p:nvSpPr>
            <p:cNvPr id="497" name="Google Shape;497;p33"/>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err="1">
                  <a:solidFill>
                    <a:srgbClr val="354869"/>
                  </a:solidFill>
                  <a:latin typeface="Arial"/>
                  <a:ea typeface="Arial"/>
                  <a:cs typeface="Arial"/>
                  <a:sym typeface="Arial"/>
                </a:rPr>
                <a:t>Mecanismos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homeostáticos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postulados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por</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hipótesis</a:t>
              </a:r>
              <a:r>
                <a:rPr lang="en-US" sz="1800" b="0" i="0" u="none" dirty="0">
                  <a:solidFill>
                    <a:srgbClr val="354869"/>
                  </a:solidFill>
                  <a:latin typeface="Arial"/>
                  <a:ea typeface="Arial"/>
                  <a:cs typeface="Arial"/>
                  <a:sym typeface="Arial"/>
                </a:rPr>
                <a:t> Gaia</a:t>
              </a:r>
              <a:endParaRPr dirty="0"/>
            </a:p>
          </p:txBody>
        </p:sp>
        <p:sp>
          <p:nvSpPr>
            <p:cNvPr id="498" name="Google Shape;498;p3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99" name="Google Shape;499;p33"/>
          <p:cNvGrpSpPr/>
          <p:nvPr/>
        </p:nvGrpSpPr>
        <p:grpSpPr>
          <a:xfrm>
            <a:off x="685800" y="1370012"/>
            <a:ext cx="8445500" cy="366712"/>
            <a:chOff x="401637" y="838200"/>
            <a:chExt cx="8445500" cy="366712"/>
          </a:xfrm>
        </p:grpSpPr>
        <p:sp>
          <p:nvSpPr>
            <p:cNvPr id="500" name="Google Shape;500;p33"/>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La </a:t>
              </a:r>
              <a:r>
                <a:rPr lang="en-US" sz="1800" b="0" i="0" u="none" dirty="0" err="1">
                  <a:solidFill>
                    <a:srgbClr val="354869"/>
                  </a:solidFill>
                  <a:latin typeface="Arial"/>
                  <a:ea typeface="Arial"/>
                  <a:cs typeface="Arial"/>
                  <a:sym typeface="Arial"/>
                </a:rPr>
                <a:t>vida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regula</a:t>
              </a:r>
              <a:r>
                <a:rPr lang="en-US" sz="1800" b="0" i="0" u="none" dirty="0">
                  <a:solidFill>
                    <a:srgbClr val="354869"/>
                  </a:solidFill>
                  <a:latin typeface="Arial"/>
                  <a:ea typeface="Arial"/>
                  <a:cs typeface="Arial"/>
                  <a:sym typeface="Arial"/>
                </a:rPr>
                <a:t> o </a:t>
              </a:r>
              <a:r>
                <a:rPr lang="en-US" sz="1800" b="0" i="0" u="none" dirty="0" err="1">
                  <a:solidFill>
                    <a:srgbClr val="354869"/>
                  </a:solidFill>
                  <a:latin typeface="Arial"/>
                  <a:ea typeface="Arial"/>
                  <a:cs typeface="Arial"/>
                  <a:sym typeface="Arial"/>
                </a:rPr>
                <a:t>mantiene</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composición</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química</a:t>
              </a:r>
              <a:r>
                <a:rPr lang="en-US" sz="1800" b="0" i="0" u="none" dirty="0">
                  <a:solidFill>
                    <a:srgbClr val="354869"/>
                  </a:solidFill>
                  <a:latin typeface="Arial"/>
                  <a:ea typeface="Arial"/>
                  <a:cs typeface="Arial"/>
                  <a:sym typeface="Arial"/>
                </a:rPr>
                <a:t> de la </a:t>
              </a:r>
              <a:r>
                <a:rPr lang="en-US" sz="1800" b="0" i="0" u="none" dirty="0" err="1">
                  <a:solidFill>
                    <a:srgbClr val="354869"/>
                  </a:solidFill>
                  <a:latin typeface="Arial"/>
                  <a:ea typeface="Arial"/>
                  <a:cs typeface="Arial"/>
                  <a:sym typeface="Arial"/>
                </a:rPr>
                <a:t>atmósfera</a:t>
              </a:r>
              <a:endParaRPr dirty="0"/>
            </a:p>
          </p:txBody>
        </p:sp>
        <p:sp>
          <p:nvSpPr>
            <p:cNvPr id="501" name="Google Shape;501;p3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02" name="Google Shape;502;p33"/>
          <p:cNvGrpSpPr/>
          <p:nvPr/>
        </p:nvGrpSpPr>
        <p:grpSpPr>
          <a:xfrm>
            <a:off x="685800" y="2613025"/>
            <a:ext cx="8445500" cy="366712"/>
            <a:chOff x="401637" y="838200"/>
            <a:chExt cx="8445500" cy="366712"/>
          </a:xfrm>
        </p:grpSpPr>
        <p:sp>
          <p:nvSpPr>
            <p:cNvPr id="503" name="Google Shape;503;p33"/>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La vida regula o mantiene la salinidad de los océanos</a:t>
              </a:r>
              <a:endParaRPr/>
            </a:p>
          </p:txBody>
        </p:sp>
        <p:sp>
          <p:nvSpPr>
            <p:cNvPr id="504" name="Google Shape;504;p3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05" name="Google Shape;505;p33"/>
          <p:cNvGrpSpPr/>
          <p:nvPr/>
        </p:nvGrpSpPr>
        <p:grpSpPr>
          <a:xfrm>
            <a:off x="685800" y="1854200"/>
            <a:ext cx="7785100" cy="641350"/>
            <a:chOff x="808037" y="1827212"/>
            <a:chExt cx="7785100" cy="641350"/>
          </a:xfrm>
        </p:grpSpPr>
        <p:sp>
          <p:nvSpPr>
            <p:cNvPr id="506" name="Google Shape;506;p33"/>
            <p:cNvSpPr txBox="1"/>
            <p:nvPr/>
          </p:nvSpPr>
          <p:spPr>
            <a:xfrm>
              <a:off x="941387" y="1827212"/>
              <a:ext cx="7651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La vida mantiene la temperatura de la biosfera dentro del rango adecuado para la vida</a:t>
              </a:r>
              <a:endParaRPr/>
            </a:p>
          </p:txBody>
        </p:sp>
        <p:sp>
          <p:nvSpPr>
            <p:cNvPr id="507" name="Google Shape;507;p33"/>
            <p:cNvSpPr/>
            <p:nvPr/>
          </p:nvSpPr>
          <p:spPr>
            <a:xfrm>
              <a:off x="808037" y="1939925"/>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08" name="Google Shape;508;p33"/>
          <p:cNvGrpSpPr/>
          <p:nvPr/>
        </p:nvGrpSpPr>
        <p:grpSpPr>
          <a:xfrm>
            <a:off x="685800" y="3097212"/>
            <a:ext cx="8445500" cy="366712"/>
            <a:chOff x="401637" y="838200"/>
            <a:chExt cx="8445500" cy="366712"/>
          </a:xfrm>
        </p:grpSpPr>
        <p:sp>
          <p:nvSpPr>
            <p:cNvPr id="509" name="Google Shape;509;p33"/>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También podría estar implicada en la tectónica de placas</a:t>
              </a:r>
              <a:endParaRPr/>
            </a:p>
          </p:txBody>
        </p:sp>
        <p:sp>
          <p:nvSpPr>
            <p:cNvPr id="510" name="Google Shape;510;p3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0495B8E5-5D10-F166-11F6-CC2D916748CF}"/>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109593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60" name="Google Shape;560;p36"/>
          <p:cNvGrpSpPr/>
          <p:nvPr/>
        </p:nvGrpSpPr>
        <p:grpSpPr>
          <a:xfrm>
            <a:off x="490537" y="862012"/>
            <a:ext cx="8445500" cy="366712"/>
            <a:chOff x="401637" y="838200"/>
            <a:chExt cx="8445500" cy="366712"/>
          </a:xfrm>
        </p:grpSpPr>
        <p:sp>
          <p:nvSpPr>
            <p:cNvPr id="561" name="Google Shape;561;p36"/>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Control de la temperatura: El Efecto invernadero</a:t>
              </a:r>
              <a:endParaRPr/>
            </a:p>
          </p:txBody>
        </p:sp>
        <p:sp>
          <p:nvSpPr>
            <p:cNvPr id="562" name="Google Shape;562;p3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722EAD56-82B8-BECD-6107-2592A2B6506A}"/>
              </a:ext>
            </a:extLst>
          </p:cNvPr>
          <p:cNvGrpSpPr/>
          <p:nvPr/>
        </p:nvGrpSpPr>
        <p:grpSpPr>
          <a:xfrm>
            <a:off x="986338" y="1533654"/>
            <a:ext cx="7220200" cy="5044276"/>
            <a:chOff x="986338" y="1533654"/>
            <a:chExt cx="7220200" cy="5044276"/>
          </a:xfrm>
        </p:grpSpPr>
        <p:sp>
          <p:nvSpPr>
            <p:cNvPr id="558" name="Google Shape;558;p36"/>
            <p:cNvSpPr txBox="1"/>
            <p:nvPr/>
          </p:nvSpPr>
          <p:spPr>
            <a:xfrm>
              <a:off x="1582737" y="6435726"/>
              <a:ext cx="6623801" cy="1422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1" i="0" u="none" dirty="0">
                  <a:solidFill>
                    <a:srgbClr val="354869"/>
                  </a:solidFill>
                  <a:latin typeface="Arial"/>
                  <a:ea typeface="Arial"/>
                  <a:cs typeface="Arial"/>
                  <a:sym typeface="Arial"/>
                </a:rPr>
                <a:t>http://</a:t>
              </a:r>
              <a:r>
                <a:rPr lang="en-US" sz="1000" b="1" i="0" u="none" dirty="0" err="1">
                  <a:solidFill>
                    <a:srgbClr val="354869"/>
                  </a:solidFill>
                  <a:latin typeface="Arial"/>
                  <a:ea typeface="Arial"/>
                  <a:cs typeface="Arial"/>
                  <a:sym typeface="Arial"/>
                </a:rPr>
                <a:t>news.bbc.co.uk</a:t>
              </a:r>
              <a:r>
                <a:rPr lang="en-US" sz="1000" b="1" i="0" u="none" dirty="0">
                  <a:solidFill>
                    <a:srgbClr val="354869"/>
                  </a:solidFill>
                  <a:latin typeface="Arial"/>
                  <a:ea typeface="Arial"/>
                  <a:cs typeface="Arial"/>
                  <a:sym typeface="Arial"/>
                </a:rPr>
                <a:t>/2/shared/</a:t>
              </a:r>
              <a:r>
                <a:rPr lang="en-US" sz="1000" b="1" i="0" u="none" dirty="0" err="1">
                  <a:solidFill>
                    <a:srgbClr val="354869"/>
                  </a:solidFill>
                  <a:latin typeface="Arial"/>
                  <a:ea typeface="Arial"/>
                  <a:cs typeface="Arial"/>
                  <a:sym typeface="Arial"/>
                </a:rPr>
                <a:t>spl</a:t>
              </a:r>
              <a:r>
                <a:rPr lang="en-US" sz="1000" b="1" i="0" u="none" dirty="0">
                  <a:solidFill>
                    <a:srgbClr val="354869"/>
                  </a:solidFill>
                  <a:latin typeface="Arial"/>
                  <a:ea typeface="Arial"/>
                  <a:cs typeface="Arial"/>
                  <a:sym typeface="Arial"/>
                </a:rPr>
                <a:t>/hi/</a:t>
              </a:r>
              <a:r>
                <a:rPr lang="en-US" sz="1000" b="1" i="0" u="none" dirty="0" err="1">
                  <a:solidFill>
                    <a:srgbClr val="354869"/>
                  </a:solidFill>
                  <a:latin typeface="Arial"/>
                  <a:ea typeface="Arial"/>
                  <a:cs typeface="Arial"/>
                  <a:sym typeface="Arial"/>
                </a:rPr>
                <a:t>sci_nat</a:t>
              </a:r>
              <a:r>
                <a:rPr lang="en-US" sz="1000" b="1" i="0" u="none" dirty="0">
                  <a:solidFill>
                    <a:srgbClr val="354869"/>
                  </a:solidFill>
                  <a:latin typeface="Arial"/>
                  <a:ea typeface="Arial"/>
                  <a:cs typeface="Arial"/>
                  <a:sym typeface="Arial"/>
                </a:rPr>
                <a:t>/04/</a:t>
              </a:r>
              <a:r>
                <a:rPr lang="en-US" sz="1000" b="1" i="0" u="none" dirty="0" err="1">
                  <a:solidFill>
                    <a:srgbClr val="354869"/>
                  </a:solidFill>
                  <a:latin typeface="Arial"/>
                  <a:ea typeface="Arial"/>
                  <a:cs typeface="Arial"/>
                  <a:sym typeface="Arial"/>
                </a:rPr>
                <a:t>climate_change</a:t>
              </a:r>
              <a:r>
                <a:rPr lang="en-US" sz="1000" b="1" i="0" u="none" dirty="0">
                  <a:solidFill>
                    <a:srgbClr val="354869"/>
                  </a:solidFill>
                  <a:latin typeface="Arial"/>
                  <a:ea typeface="Arial"/>
                  <a:cs typeface="Arial"/>
                  <a:sym typeface="Arial"/>
                </a:rPr>
                <a:t>/html/</a:t>
              </a:r>
              <a:r>
                <a:rPr lang="en-US" sz="1000" b="1" i="0" u="none" dirty="0" err="1">
                  <a:solidFill>
                    <a:srgbClr val="354869"/>
                  </a:solidFill>
                  <a:latin typeface="Arial"/>
                  <a:ea typeface="Arial"/>
                  <a:cs typeface="Arial"/>
                  <a:sym typeface="Arial"/>
                </a:rPr>
                <a:t>greenhouse.stm</a:t>
              </a:r>
              <a:endParaRPr dirty="0"/>
            </a:p>
          </p:txBody>
        </p:sp>
        <p:pic>
          <p:nvPicPr>
            <p:cNvPr id="2" name="Imagen 1" descr="Screen Shot 2019-05-15 at 09.10.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338" y="1533654"/>
              <a:ext cx="6805999" cy="4449687"/>
            </a:xfrm>
            <a:prstGeom prst="rect">
              <a:avLst/>
            </a:prstGeom>
          </p:spPr>
        </p:pic>
      </p:grpSp>
      <p:sp>
        <p:nvSpPr>
          <p:cNvPr id="3" name="Google Shape;365;p23">
            <a:extLst>
              <a:ext uri="{FF2B5EF4-FFF2-40B4-BE49-F238E27FC236}">
                <a16:creationId xmlns:a16="http://schemas.microsoft.com/office/drawing/2014/main" id="{138CAC40-544F-B837-D669-847B072D326A}"/>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126995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8" name="Google Shape;568;p37"/>
          <p:cNvGrpSpPr/>
          <p:nvPr/>
        </p:nvGrpSpPr>
        <p:grpSpPr>
          <a:xfrm>
            <a:off x="490537" y="762000"/>
            <a:ext cx="8445500" cy="366712"/>
            <a:chOff x="401637" y="838200"/>
            <a:chExt cx="8445500" cy="366712"/>
          </a:xfrm>
        </p:grpSpPr>
        <p:sp>
          <p:nvSpPr>
            <p:cNvPr id="569" name="Google Shape;569;p37"/>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Control de la temperatura: historia de la evolución de la temperatura en Gaia</a:t>
              </a:r>
              <a:endParaRPr/>
            </a:p>
          </p:txBody>
        </p:sp>
        <p:sp>
          <p:nvSpPr>
            <p:cNvPr id="570" name="Google Shape;570;p37"/>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71" name="Google Shape;571;p37"/>
          <p:cNvGrpSpPr/>
          <p:nvPr/>
        </p:nvGrpSpPr>
        <p:grpSpPr>
          <a:xfrm>
            <a:off x="828675" y="1081087"/>
            <a:ext cx="7750175" cy="320675"/>
            <a:chOff x="871537" y="1136650"/>
            <a:chExt cx="7750175" cy="320675"/>
          </a:xfrm>
        </p:grpSpPr>
        <p:sp>
          <p:nvSpPr>
            <p:cNvPr id="572" name="Google Shape;572;p37"/>
            <p:cNvSpPr/>
            <p:nvPr/>
          </p:nvSpPr>
          <p:spPr>
            <a:xfrm>
              <a:off x="871537" y="1252537"/>
              <a:ext cx="93662" cy="93662"/>
            </a:xfrm>
            <a:prstGeom prst="rect">
              <a:avLst/>
            </a:prstGeom>
            <a:solidFill>
              <a:schemeClr val="lt1"/>
            </a:solidFill>
            <a:ln w="952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3" name="Google Shape;573;p37"/>
            <p:cNvSpPr txBox="1"/>
            <p:nvPr/>
          </p:nvSpPr>
          <p:spPr>
            <a:xfrm>
              <a:off x="976312" y="1136650"/>
              <a:ext cx="764540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500" b="0" i="0" u="none">
                  <a:solidFill>
                    <a:srgbClr val="354869"/>
                  </a:solidFill>
                  <a:latin typeface="Arial"/>
                  <a:ea typeface="Arial"/>
                  <a:cs typeface="Arial"/>
                  <a:sym typeface="Arial"/>
                </a:rPr>
                <a:t>Cuando se originó la vida, el Sol era en torno a un 30% más “frío” que en la actualidad</a:t>
              </a:r>
              <a:endParaRPr/>
            </a:p>
          </p:txBody>
        </p:sp>
      </p:grpSp>
      <p:grpSp>
        <p:nvGrpSpPr>
          <p:cNvPr id="574" name="Google Shape;574;p37"/>
          <p:cNvGrpSpPr/>
          <p:nvPr/>
        </p:nvGrpSpPr>
        <p:grpSpPr>
          <a:xfrm>
            <a:off x="828675" y="1392237"/>
            <a:ext cx="7223125" cy="549275"/>
            <a:chOff x="871537" y="1649412"/>
            <a:chExt cx="7223125" cy="549275"/>
          </a:xfrm>
        </p:grpSpPr>
        <p:sp>
          <p:nvSpPr>
            <p:cNvPr id="575" name="Google Shape;575;p37"/>
            <p:cNvSpPr/>
            <p:nvPr/>
          </p:nvSpPr>
          <p:spPr>
            <a:xfrm>
              <a:off x="871537" y="1765300"/>
              <a:ext cx="93662" cy="93662"/>
            </a:xfrm>
            <a:prstGeom prst="rect">
              <a:avLst/>
            </a:prstGeom>
            <a:solidFill>
              <a:schemeClr val="lt1"/>
            </a:solidFill>
            <a:ln w="952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6" name="Google Shape;576;p37"/>
            <p:cNvSpPr txBox="1"/>
            <p:nvPr/>
          </p:nvSpPr>
          <p:spPr>
            <a:xfrm>
              <a:off x="976312" y="1649412"/>
              <a:ext cx="7118350"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500" b="0" i="0" u="none">
                  <a:solidFill>
                    <a:srgbClr val="354869"/>
                  </a:solidFill>
                  <a:latin typeface="Arial"/>
                  <a:ea typeface="Arial"/>
                  <a:cs typeface="Arial"/>
                  <a:sym typeface="Arial"/>
                </a:rPr>
                <a:t>Aún así, la vida prosperó, lo que nos hace pensar que el clima era relativamente “confortable”</a:t>
              </a:r>
              <a:endParaRPr/>
            </a:p>
          </p:txBody>
        </p:sp>
      </p:grpSp>
      <p:grpSp>
        <p:nvGrpSpPr>
          <p:cNvPr id="577" name="Google Shape;577;p37"/>
          <p:cNvGrpSpPr/>
          <p:nvPr/>
        </p:nvGrpSpPr>
        <p:grpSpPr>
          <a:xfrm>
            <a:off x="828675" y="1930400"/>
            <a:ext cx="7566025" cy="549275"/>
            <a:chOff x="871537" y="2290762"/>
            <a:chExt cx="7566025" cy="549275"/>
          </a:xfrm>
        </p:grpSpPr>
        <p:sp>
          <p:nvSpPr>
            <p:cNvPr id="578" name="Google Shape;578;p37"/>
            <p:cNvSpPr/>
            <p:nvPr/>
          </p:nvSpPr>
          <p:spPr>
            <a:xfrm>
              <a:off x="871537" y="2406650"/>
              <a:ext cx="93662" cy="93662"/>
            </a:xfrm>
            <a:prstGeom prst="rect">
              <a:avLst/>
            </a:prstGeom>
            <a:solidFill>
              <a:schemeClr val="lt1"/>
            </a:solidFill>
            <a:ln w="952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9" name="Google Shape;579;p37"/>
            <p:cNvSpPr txBox="1"/>
            <p:nvPr/>
          </p:nvSpPr>
          <p:spPr>
            <a:xfrm>
              <a:off x="976312" y="2290762"/>
              <a:ext cx="7461250"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500" b="0" i="0" u="none">
                  <a:solidFill>
                    <a:srgbClr val="354869"/>
                  </a:solidFill>
                  <a:latin typeface="Arial"/>
                  <a:ea typeface="Arial"/>
                  <a:cs typeface="Arial"/>
                  <a:sym typeface="Arial"/>
                </a:rPr>
                <a:t>Hoy sabemos que esto se debe a que había una gran cantidad de gases de invernadero en la atmósfera. Sin estos gases la temperatura habría sido de -15ºC</a:t>
              </a:r>
              <a:endParaRPr/>
            </a:p>
          </p:txBody>
        </p:sp>
      </p:grpSp>
      <p:grpSp>
        <p:nvGrpSpPr>
          <p:cNvPr id="580" name="Google Shape;580;p37"/>
          <p:cNvGrpSpPr/>
          <p:nvPr/>
        </p:nvGrpSpPr>
        <p:grpSpPr>
          <a:xfrm>
            <a:off x="828675" y="2468562"/>
            <a:ext cx="7512050" cy="549275"/>
            <a:chOff x="871537" y="3338512"/>
            <a:chExt cx="7512050" cy="549275"/>
          </a:xfrm>
        </p:grpSpPr>
        <p:sp>
          <p:nvSpPr>
            <p:cNvPr id="581" name="Google Shape;581;p37"/>
            <p:cNvSpPr/>
            <p:nvPr/>
          </p:nvSpPr>
          <p:spPr>
            <a:xfrm>
              <a:off x="871537" y="3454400"/>
              <a:ext cx="93662" cy="93662"/>
            </a:xfrm>
            <a:prstGeom prst="rect">
              <a:avLst/>
            </a:prstGeom>
            <a:solidFill>
              <a:schemeClr val="lt1"/>
            </a:solidFill>
            <a:ln w="952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82" name="Google Shape;582;p37"/>
            <p:cNvSpPr txBox="1"/>
            <p:nvPr/>
          </p:nvSpPr>
          <p:spPr>
            <a:xfrm>
              <a:off x="976312" y="3338512"/>
              <a:ext cx="740727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500" b="0" i="0" u="none">
                  <a:solidFill>
                    <a:srgbClr val="354869"/>
                  </a:solidFill>
                  <a:latin typeface="Arial"/>
                  <a:ea typeface="Arial"/>
                  <a:cs typeface="Arial"/>
                  <a:sym typeface="Arial"/>
                </a:rPr>
                <a:t>Conforme el sol se fue haciendo más luminoso, los seres vivos fotosintetizadores fueron “retirando” de la atmósfera los gases de invernadero “sobrantes”</a:t>
              </a:r>
              <a:endParaRPr/>
            </a:p>
          </p:txBody>
        </p:sp>
      </p:grpSp>
      <p:grpSp>
        <p:nvGrpSpPr>
          <p:cNvPr id="583" name="Google Shape;583;p37"/>
          <p:cNvGrpSpPr/>
          <p:nvPr/>
        </p:nvGrpSpPr>
        <p:grpSpPr>
          <a:xfrm>
            <a:off x="547687" y="2997200"/>
            <a:ext cx="7462695" cy="3543299"/>
            <a:chOff x="547687" y="2997200"/>
            <a:chExt cx="7462695" cy="3543299"/>
          </a:xfrm>
        </p:grpSpPr>
        <p:pic>
          <p:nvPicPr>
            <p:cNvPr id="584" name="Google Shape;584;p37"/>
            <p:cNvPicPr preferRelativeResize="0"/>
            <p:nvPr/>
          </p:nvPicPr>
          <p:blipFill rotWithShape="1">
            <a:blip r:embed="rId3">
              <a:alphaModFix/>
            </a:blip>
            <a:srcRect l="6858" t="59346" r="6858" b="6900"/>
            <a:stretch/>
          </p:blipFill>
          <p:spPr>
            <a:xfrm>
              <a:off x="547687" y="2997200"/>
              <a:ext cx="7462695" cy="2288126"/>
            </a:xfrm>
            <a:prstGeom prst="rect">
              <a:avLst/>
            </a:prstGeom>
            <a:noFill/>
            <a:ln>
              <a:noFill/>
            </a:ln>
          </p:spPr>
        </p:pic>
        <p:sp>
          <p:nvSpPr>
            <p:cNvPr id="585" name="Google Shape;585;p37"/>
            <p:cNvSpPr/>
            <p:nvPr/>
          </p:nvSpPr>
          <p:spPr>
            <a:xfrm>
              <a:off x="1446212" y="5153025"/>
              <a:ext cx="6210300" cy="1130300"/>
            </a:xfrm>
            <a:custGeom>
              <a:avLst/>
              <a:gdLst/>
              <a:ahLst/>
              <a:cxnLst/>
              <a:rect l="l" t="t" r="r" b="b"/>
              <a:pathLst>
                <a:path w="120000" h="120000" extrusionOk="0">
                  <a:moveTo>
                    <a:pt x="120000" y="120000"/>
                  </a:moveTo>
                  <a:lnTo>
                    <a:pt x="0" y="120000"/>
                  </a:lnTo>
                  <a:lnTo>
                    <a:pt x="0" y="0"/>
                  </a:lnTo>
                </a:path>
              </a:pathLst>
            </a:custGeom>
            <a:noFill/>
            <a:ln w="9525" cap="flat" cmpd="sng">
              <a:solidFill>
                <a:srgbClr val="33333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86" name="Google Shape;586;p37"/>
            <p:cNvSpPr txBox="1"/>
            <p:nvPr/>
          </p:nvSpPr>
          <p:spPr>
            <a:xfrm>
              <a:off x="1354137" y="6265862"/>
              <a:ext cx="2682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Font typeface="Arial"/>
                <a:buNone/>
              </a:pPr>
              <a:r>
                <a:rPr lang="en-US" sz="1200" b="0" i="0" u="none">
                  <a:solidFill>
                    <a:srgbClr val="333333"/>
                  </a:solidFill>
                  <a:latin typeface="Arial"/>
                  <a:ea typeface="Arial"/>
                  <a:cs typeface="Arial"/>
                  <a:sym typeface="Arial"/>
                </a:rPr>
                <a:t>4</a:t>
              </a:r>
              <a:endParaRPr/>
            </a:p>
          </p:txBody>
        </p:sp>
        <p:sp>
          <p:nvSpPr>
            <p:cNvPr id="587" name="Google Shape;587;p37"/>
            <p:cNvSpPr txBox="1"/>
            <p:nvPr/>
          </p:nvSpPr>
          <p:spPr>
            <a:xfrm>
              <a:off x="7486650" y="6265862"/>
              <a:ext cx="2682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Font typeface="Arial"/>
                <a:buNone/>
              </a:pPr>
              <a:r>
                <a:rPr lang="en-US" sz="1200" b="0" i="0" u="none">
                  <a:solidFill>
                    <a:srgbClr val="333333"/>
                  </a:solidFill>
                  <a:latin typeface="Arial"/>
                  <a:ea typeface="Arial"/>
                  <a:cs typeface="Arial"/>
                  <a:sym typeface="Arial"/>
                </a:rPr>
                <a:t>0</a:t>
              </a:r>
              <a:endParaRPr/>
            </a:p>
          </p:txBody>
        </p:sp>
        <p:sp>
          <p:nvSpPr>
            <p:cNvPr id="588" name="Google Shape;588;p37"/>
            <p:cNvSpPr txBox="1"/>
            <p:nvPr/>
          </p:nvSpPr>
          <p:spPr>
            <a:xfrm>
              <a:off x="3568700" y="6265862"/>
              <a:ext cx="16383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Font typeface="Arial"/>
                <a:buNone/>
              </a:pPr>
              <a:r>
                <a:rPr lang="en-US" sz="1000" b="0" i="0" u="none">
                  <a:solidFill>
                    <a:srgbClr val="333333"/>
                  </a:solidFill>
                  <a:latin typeface="Arial"/>
                  <a:ea typeface="Arial"/>
                  <a:cs typeface="Arial"/>
                  <a:sym typeface="Arial"/>
                </a:rPr>
                <a:t>Miles de millones de años</a:t>
              </a:r>
              <a:endParaRPr/>
            </a:p>
          </p:txBody>
        </p:sp>
        <p:grpSp>
          <p:nvGrpSpPr>
            <p:cNvPr id="589" name="Google Shape;589;p37"/>
            <p:cNvGrpSpPr/>
            <p:nvPr/>
          </p:nvGrpSpPr>
          <p:grpSpPr>
            <a:xfrm>
              <a:off x="1479550" y="5297487"/>
              <a:ext cx="6046787" cy="808037"/>
              <a:chOff x="1479550" y="5297487"/>
              <a:chExt cx="6046787" cy="808037"/>
            </a:xfrm>
          </p:grpSpPr>
          <p:sp>
            <p:nvSpPr>
              <p:cNvPr id="590" name="Google Shape;590;p37"/>
              <p:cNvSpPr/>
              <p:nvPr/>
            </p:nvSpPr>
            <p:spPr>
              <a:xfrm>
                <a:off x="1479550" y="5297487"/>
                <a:ext cx="6046787" cy="808037"/>
              </a:xfrm>
              <a:custGeom>
                <a:avLst/>
                <a:gdLst/>
                <a:ahLst/>
                <a:cxnLst/>
                <a:rect l="l" t="t" r="r" b="b"/>
                <a:pathLst>
                  <a:path w="120000" h="120000" extrusionOk="0">
                    <a:moveTo>
                      <a:pt x="0" y="0"/>
                    </a:moveTo>
                    <a:lnTo>
                      <a:pt x="6547" y="1178"/>
                    </a:lnTo>
                    <a:lnTo>
                      <a:pt x="9404" y="41964"/>
                    </a:lnTo>
                    <a:lnTo>
                      <a:pt x="46547" y="59882"/>
                    </a:lnTo>
                    <a:lnTo>
                      <a:pt x="53154" y="75913"/>
                    </a:lnTo>
                    <a:lnTo>
                      <a:pt x="96547" y="81571"/>
                    </a:lnTo>
                    <a:lnTo>
                      <a:pt x="100535" y="103025"/>
                    </a:lnTo>
                    <a:lnTo>
                      <a:pt x="120000" y="120000"/>
                    </a:lnTo>
                  </a:path>
                </a:pathLst>
              </a:custGeom>
              <a:noFill/>
              <a:ln w="28575" cap="flat" cmpd="sng">
                <a:solidFill>
                  <a:srgbClr val="032E5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1" name="Google Shape;591;p37"/>
              <p:cNvSpPr txBox="1"/>
              <p:nvPr/>
            </p:nvSpPr>
            <p:spPr>
              <a:xfrm>
                <a:off x="5773737" y="5521325"/>
                <a:ext cx="54292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100" b="1" i="0" u="none">
                    <a:solidFill>
                      <a:srgbClr val="354869"/>
                    </a:solidFill>
                    <a:latin typeface="Arial"/>
                    <a:ea typeface="Arial"/>
                    <a:cs typeface="Arial"/>
                    <a:sym typeface="Arial"/>
                  </a:rPr>
                  <a:t>CO</a:t>
                </a:r>
                <a:r>
                  <a:rPr lang="en-US" sz="1100" b="1" i="0" u="none" baseline="-25000">
                    <a:solidFill>
                      <a:srgbClr val="354869"/>
                    </a:solidFill>
                    <a:latin typeface="Arial"/>
                    <a:ea typeface="Arial"/>
                    <a:cs typeface="Arial"/>
                    <a:sym typeface="Arial"/>
                  </a:rPr>
                  <a:t>2</a:t>
                </a:r>
                <a:endParaRPr/>
              </a:p>
            </p:txBody>
          </p:sp>
        </p:grpSp>
        <p:grpSp>
          <p:nvGrpSpPr>
            <p:cNvPr id="592" name="Google Shape;592;p37"/>
            <p:cNvGrpSpPr/>
            <p:nvPr/>
          </p:nvGrpSpPr>
          <p:grpSpPr>
            <a:xfrm>
              <a:off x="1738312" y="5708650"/>
              <a:ext cx="5513387" cy="457200"/>
              <a:chOff x="1738312" y="5708650"/>
              <a:chExt cx="5513387" cy="457200"/>
            </a:xfrm>
          </p:grpSpPr>
          <p:sp>
            <p:nvSpPr>
              <p:cNvPr id="593" name="Google Shape;593;p37"/>
              <p:cNvSpPr/>
              <p:nvPr/>
            </p:nvSpPr>
            <p:spPr>
              <a:xfrm>
                <a:off x="1738312" y="5708650"/>
                <a:ext cx="5513387" cy="457200"/>
              </a:xfrm>
              <a:custGeom>
                <a:avLst/>
                <a:gdLst/>
                <a:ahLst/>
                <a:cxnLst/>
                <a:rect l="l" t="t" r="r" b="b"/>
                <a:pathLst>
                  <a:path w="120000" h="120000" extrusionOk="0">
                    <a:moveTo>
                      <a:pt x="0" y="120000"/>
                    </a:moveTo>
                    <a:lnTo>
                      <a:pt x="3786" y="2083"/>
                    </a:lnTo>
                    <a:lnTo>
                      <a:pt x="33819" y="0"/>
                    </a:lnTo>
                    <a:lnTo>
                      <a:pt x="40413" y="107916"/>
                    </a:lnTo>
                    <a:lnTo>
                      <a:pt x="120000" y="116250"/>
                    </a:lnTo>
                  </a:path>
                </a:pathLst>
              </a:custGeom>
              <a:noFill/>
              <a:ln w="28575" cap="flat" cmpd="sng">
                <a:solidFill>
                  <a:srgbClr val="FF66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4" name="Google Shape;594;p37"/>
              <p:cNvSpPr txBox="1"/>
              <p:nvPr/>
            </p:nvSpPr>
            <p:spPr>
              <a:xfrm>
                <a:off x="5429250" y="5880100"/>
                <a:ext cx="54292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100" b="1" i="0" u="none">
                    <a:solidFill>
                      <a:srgbClr val="354869"/>
                    </a:solidFill>
                    <a:latin typeface="Arial"/>
                    <a:ea typeface="Arial"/>
                    <a:cs typeface="Arial"/>
                    <a:sym typeface="Arial"/>
                  </a:rPr>
                  <a:t>CH</a:t>
                </a:r>
                <a:r>
                  <a:rPr lang="en-US" sz="1100" b="1" i="0" u="none" baseline="-25000">
                    <a:solidFill>
                      <a:srgbClr val="354869"/>
                    </a:solidFill>
                    <a:latin typeface="Arial"/>
                    <a:ea typeface="Arial"/>
                    <a:cs typeface="Arial"/>
                    <a:sym typeface="Arial"/>
                  </a:rPr>
                  <a:t>4</a:t>
                </a:r>
                <a:endParaRPr/>
              </a:p>
            </p:txBody>
          </p:sp>
        </p:grpSp>
        <p:sp>
          <p:nvSpPr>
            <p:cNvPr id="595" name="Google Shape;595;p37"/>
            <p:cNvSpPr/>
            <p:nvPr/>
          </p:nvSpPr>
          <p:spPr>
            <a:xfrm>
              <a:off x="2003425" y="5294312"/>
              <a:ext cx="5529262" cy="844550"/>
            </a:xfrm>
            <a:custGeom>
              <a:avLst/>
              <a:gdLst/>
              <a:ahLst/>
              <a:cxnLst/>
              <a:rect l="l" t="t" r="r" b="b"/>
              <a:pathLst>
                <a:path w="120000" h="120000" extrusionOk="0">
                  <a:moveTo>
                    <a:pt x="0" y="120000"/>
                  </a:moveTo>
                  <a:cubicBezTo>
                    <a:pt x="2687" y="92255"/>
                    <a:pt x="5409" y="64736"/>
                    <a:pt x="11335" y="45789"/>
                  </a:cubicBezTo>
                  <a:cubicBezTo>
                    <a:pt x="17260" y="26842"/>
                    <a:pt x="17467" y="13533"/>
                    <a:pt x="35590" y="6766"/>
                  </a:cubicBezTo>
                  <a:cubicBezTo>
                    <a:pt x="53712" y="0"/>
                    <a:pt x="86856" y="2255"/>
                    <a:pt x="120000" y="4511"/>
                  </a:cubicBezTo>
                </a:path>
              </a:pathLst>
            </a:custGeom>
            <a:noFill/>
            <a:ln w="38100" cap="flat" cmpd="sng">
              <a:solidFill>
                <a:schemeClr val="folHlink"/>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6" name="Google Shape;596;p37"/>
            <p:cNvSpPr txBox="1"/>
            <p:nvPr/>
          </p:nvSpPr>
          <p:spPr>
            <a:xfrm>
              <a:off x="6194425" y="5291137"/>
              <a:ext cx="311150"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100" b="1" i="0" u="none">
                  <a:solidFill>
                    <a:srgbClr val="354869"/>
                  </a:solidFill>
                  <a:latin typeface="Arial"/>
                  <a:ea typeface="Arial"/>
                  <a:cs typeface="Arial"/>
                  <a:sym typeface="Arial"/>
                </a:rPr>
                <a:t>0</a:t>
              </a:r>
              <a:r>
                <a:rPr lang="en-US" sz="1100" b="1" i="0" u="none" baseline="-25000">
                  <a:solidFill>
                    <a:srgbClr val="354869"/>
                  </a:solidFill>
                  <a:latin typeface="Arial"/>
                  <a:ea typeface="Arial"/>
                  <a:cs typeface="Arial"/>
                  <a:sym typeface="Arial"/>
                </a:rPr>
                <a:t>2</a:t>
              </a:r>
              <a:endParaRPr/>
            </a:p>
          </p:txBody>
        </p:sp>
      </p:grpSp>
      <p:sp>
        <p:nvSpPr>
          <p:cNvPr id="2" name="Google Shape;365;p23">
            <a:extLst>
              <a:ext uri="{FF2B5EF4-FFF2-40B4-BE49-F238E27FC236}">
                <a16:creationId xmlns:a16="http://schemas.microsoft.com/office/drawing/2014/main" id="{F559B662-B36D-4F2A-ECC2-C384F72F6B5B}"/>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34148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38"/>
          <p:cNvPicPr preferRelativeResize="0"/>
          <p:nvPr/>
        </p:nvPicPr>
        <p:blipFill rotWithShape="1">
          <a:blip r:embed="rId3">
            <a:alphaModFix/>
          </a:blip>
          <a:srcRect/>
          <a:stretch/>
        </p:blipFill>
        <p:spPr>
          <a:xfrm>
            <a:off x="6110287" y="1985962"/>
            <a:ext cx="2390952" cy="3352800"/>
          </a:xfrm>
          <a:prstGeom prst="rect">
            <a:avLst/>
          </a:prstGeom>
          <a:noFill/>
          <a:ln>
            <a:noFill/>
          </a:ln>
        </p:spPr>
      </p:pic>
      <p:pic>
        <p:nvPicPr>
          <p:cNvPr id="602" name="Google Shape;602;p38"/>
          <p:cNvPicPr preferRelativeResize="0"/>
          <p:nvPr/>
        </p:nvPicPr>
        <p:blipFill rotWithShape="1">
          <a:blip r:embed="rId4">
            <a:alphaModFix/>
          </a:blip>
          <a:srcRect/>
          <a:stretch/>
        </p:blipFill>
        <p:spPr>
          <a:xfrm>
            <a:off x="4051300" y="1985962"/>
            <a:ext cx="1712785" cy="2286000"/>
          </a:xfrm>
          <a:prstGeom prst="rect">
            <a:avLst/>
          </a:prstGeom>
          <a:noFill/>
          <a:ln>
            <a:noFill/>
          </a:ln>
        </p:spPr>
      </p:pic>
      <p:pic>
        <p:nvPicPr>
          <p:cNvPr id="603" name="Google Shape;603;p38"/>
          <p:cNvPicPr preferRelativeResize="0"/>
          <p:nvPr/>
        </p:nvPicPr>
        <p:blipFill rotWithShape="1">
          <a:blip r:embed="rId5">
            <a:alphaModFix/>
          </a:blip>
          <a:srcRect/>
          <a:stretch/>
        </p:blipFill>
        <p:spPr>
          <a:xfrm>
            <a:off x="3071812" y="4792662"/>
            <a:ext cx="2459037" cy="1662249"/>
          </a:xfrm>
          <a:prstGeom prst="rect">
            <a:avLst/>
          </a:prstGeom>
          <a:noFill/>
          <a:ln>
            <a:noFill/>
          </a:ln>
        </p:spPr>
      </p:pic>
      <p:pic>
        <p:nvPicPr>
          <p:cNvPr id="604" name="Google Shape;604;p38"/>
          <p:cNvPicPr preferRelativeResize="0"/>
          <p:nvPr/>
        </p:nvPicPr>
        <p:blipFill rotWithShape="1">
          <a:blip r:embed="rId6">
            <a:alphaModFix/>
          </a:blip>
          <a:srcRect/>
          <a:stretch/>
        </p:blipFill>
        <p:spPr>
          <a:xfrm>
            <a:off x="533400" y="1985962"/>
            <a:ext cx="3314700" cy="2486025"/>
          </a:xfrm>
          <a:prstGeom prst="rect">
            <a:avLst/>
          </a:prstGeom>
          <a:noFill/>
          <a:ln>
            <a:noFill/>
          </a:ln>
        </p:spPr>
      </p:pic>
      <p:pic>
        <p:nvPicPr>
          <p:cNvPr id="605" name="Google Shape;605;p38"/>
          <p:cNvPicPr preferRelativeResize="0"/>
          <p:nvPr/>
        </p:nvPicPr>
        <p:blipFill rotWithShape="1">
          <a:blip r:embed="rId7">
            <a:alphaModFix/>
          </a:blip>
          <a:srcRect/>
          <a:stretch/>
        </p:blipFill>
        <p:spPr>
          <a:xfrm>
            <a:off x="533400" y="4918075"/>
            <a:ext cx="1905000" cy="1389097"/>
          </a:xfrm>
          <a:prstGeom prst="rect">
            <a:avLst/>
          </a:prstGeom>
          <a:noFill/>
          <a:ln>
            <a:noFill/>
          </a:ln>
        </p:spPr>
      </p:pic>
      <p:grpSp>
        <p:nvGrpSpPr>
          <p:cNvPr id="607" name="Google Shape;607;p38"/>
          <p:cNvGrpSpPr/>
          <p:nvPr/>
        </p:nvGrpSpPr>
        <p:grpSpPr>
          <a:xfrm>
            <a:off x="490537" y="762000"/>
            <a:ext cx="8445500" cy="366712"/>
            <a:chOff x="401637" y="838200"/>
            <a:chExt cx="8445500" cy="366712"/>
          </a:xfrm>
        </p:grpSpPr>
        <p:sp>
          <p:nvSpPr>
            <p:cNvPr id="608" name="Google Shape;608;p38"/>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Control de la temperatura: historia de la evolución de la temperatura en Gaia</a:t>
              </a:r>
              <a:endParaRPr/>
            </a:p>
          </p:txBody>
        </p:sp>
        <p:sp>
          <p:nvSpPr>
            <p:cNvPr id="609" name="Google Shape;609;p38"/>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610" name="Google Shape;610;p38"/>
          <p:cNvGrpSpPr/>
          <p:nvPr/>
        </p:nvGrpSpPr>
        <p:grpSpPr>
          <a:xfrm>
            <a:off x="477837" y="1193800"/>
            <a:ext cx="8445500" cy="641350"/>
            <a:chOff x="401637" y="838200"/>
            <a:chExt cx="8445500" cy="641350"/>
          </a:xfrm>
        </p:grpSpPr>
        <p:sp>
          <p:nvSpPr>
            <p:cNvPr id="611" name="Google Shape;611;p38"/>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Los seres fotosintetizadores retiraron ingentes cantidades de gases de invernadero de la atmósfera. ¿Dónde está ese carbono?</a:t>
              </a:r>
              <a:endParaRPr/>
            </a:p>
          </p:txBody>
        </p:sp>
        <p:sp>
          <p:nvSpPr>
            <p:cNvPr id="612" name="Google Shape;612;p38"/>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68AE0DE6-B1DA-EE9F-C24A-2318B3BA3387}"/>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66535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19;p39"/>
          <p:cNvGrpSpPr/>
          <p:nvPr/>
        </p:nvGrpSpPr>
        <p:grpSpPr>
          <a:xfrm>
            <a:off x="490537" y="762000"/>
            <a:ext cx="8445500" cy="366712"/>
            <a:chOff x="401637" y="838200"/>
            <a:chExt cx="8445500" cy="366712"/>
          </a:xfrm>
        </p:grpSpPr>
        <p:sp>
          <p:nvSpPr>
            <p:cNvPr id="5" name="Google Shape;620;p39"/>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Control de la </a:t>
              </a:r>
              <a:r>
                <a:rPr lang="en-US" sz="1800" b="0" i="0" u="none" dirty="0" err="1">
                  <a:solidFill>
                    <a:srgbClr val="354869"/>
                  </a:solidFill>
                  <a:latin typeface="Arial"/>
                  <a:ea typeface="Arial"/>
                  <a:cs typeface="Arial"/>
                  <a:sym typeface="Arial"/>
                </a:rPr>
                <a:t>temperatura</a:t>
              </a:r>
              <a:r>
                <a:rPr lang="en-US" sz="1800" b="0" i="0" u="none" dirty="0">
                  <a:solidFill>
                    <a:srgbClr val="354869"/>
                  </a:solidFill>
                  <a:latin typeface="Arial"/>
                  <a:ea typeface="Arial"/>
                  <a:cs typeface="Arial"/>
                  <a:sym typeface="Arial"/>
                </a:rPr>
                <a:t>: el </a:t>
              </a:r>
              <a:r>
                <a:rPr lang="en-US" sz="1800" b="0" i="0" u="none" dirty="0" err="1">
                  <a:solidFill>
                    <a:srgbClr val="354869"/>
                  </a:solidFill>
                  <a:latin typeface="Arial"/>
                  <a:ea typeface="Arial"/>
                  <a:cs typeface="Arial"/>
                  <a:sym typeface="Arial"/>
                </a:rPr>
                <a:t>ciclo</a:t>
              </a:r>
              <a:r>
                <a:rPr lang="en-US" sz="1800" b="0" i="0" u="none" dirty="0">
                  <a:solidFill>
                    <a:srgbClr val="354869"/>
                  </a:solidFill>
                  <a:latin typeface="Arial"/>
                  <a:ea typeface="Arial"/>
                  <a:cs typeface="Arial"/>
                  <a:sym typeface="Arial"/>
                </a:rPr>
                <a:t> del </a:t>
              </a:r>
              <a:r>
                <a:rPr lang="en-US" sz="1800" b="0" i="0" u="none" dirty="0" err="1">
                  <a:solidFill>
                    <a:srgbClr val="354869"/>
                  </a:solidFill>
                  <a:latin typeface="Arial"/>
                  <a:ea typeface="Arial"/>
                  <a:cs typeface="Arial"/>
                  <a:sym typeface="Arial"/>
                </a:rPr>
                <a:t>carbono</a:t>
              </a:r>
              <a:r>
                <a:rPr lang="en-US" sz="1800" b="0" i="0" u="none" dirty="0">
                  <a:solidFill>
                    <a:srgbClr val="354869"/>
                  </a:solidFill>
                  <a:latin typeface="Arial"/>
                  <a:ea typeface="Arial"/>
                  <a:cs typeface="Arial"/>
                  <a:sym typeface="Arial"/>
                </a:rPr>
                <a:t> en la </a:t>
              </a:r>
              <a:r>
                <a:rPr lang="en-US" sz="1800" b="0" i="0" u="none" dirty="0" err="1">
                  <a:solidFill>
                    <a:srgbClr val="354869"/>
                  </a:solidFill>
                  <a:latin typeface="Arial"/>
                  <a:ea typeface="Arial"/>
                  <a:cs typeface="Arial"/>
                  <a:sym typeface="Arial"/>
                </a:rPr>
                <a:t>actualidad</a:t>
              </a:r>
              <a:endParaRPr lang="en-US" sz="1800" b="0" i="0" u="none" dirty="0">
                <a:solidFill>
                  <a:srgbClr val="354869"/>
                </a:solidFill>
                <a:latin typeface="Arial"/>
                <a:ea typeface="Arial"/>
                <a:cs typeface="Arial"/>
                <a:sym typeface="Arial"/>
              </a:endParaRPr>
            </a:p>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Relación</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actividad</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fotosintética</a:t>
              </a:r>
              <a:r>
                <a:rPr lang="en-US" dirty="0">
                  <a:solidFill>
                    <a:srgbClr val="354869"/>
                  </a:solidFill>
                  <a:latin typeface="Arial"/>
                  <a:ea typeface="Arial"/>
                  <a:cs typeface="Arial"/>
                  <a:sym typeface="Arial"/>
                </a:rPr>
                <a:t> en </a:t>
              </a:r>
              <a:r>
                <a:rPr lang="en-US" dirty="0" err="1">
                  <a:solidFill>
                    <a:srgbClr val="354869"/>
                  </a:solidFill>
                  <a:latin typeface="Arial"/>
                  <a:ea typeface="Arial"/>
                  <a:cs typeface="Arial"/>
                  <a:sym typeface="Arial"/>
                </a:rPr>
                <a:t>tierra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firme</a:t>
              </a:r>
              <a:r>
                <a:rPr lang="en-US" dirty="0">
                  <a:solidFill>
                    <a:srgbClr val="354869"/>
                  </a:solidFill>
                  <a:latin typeface="Arial"/>
                  <a:ea typeface="Arial"/>
                  <a:cs typeface="Arial"/>
                  <a:sym typeface="Arial"/>
                </a:rPr>
                <a:t> y [CO2]</a:t>
              </a:r>
              <a:endParaRPr dirty="0"/>
            </a:p>
          </p:txBody>
        </p:sp>
        <p:sp>
          <p:nvSpPr>
            <p:cNvPr id="6" name="Google Shape;621;p39"/>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7" name="Rectángulo 6"/>
          <p:cNvSpPr/>
          <p:nvPr/>
        </p:nvSpPr>
        <p:spPr>
          <a:xfrm>
            <a:off x="2948617" y="6007155"/>
            <a:ext cx="3055081" cy="369332"/>
          </a:xfrm>
          <a:prstGeom prst="rect">
            <a:avLst/>
          </a:prstGeom>
        </p:spPr>
        <p:txBody>
          <a:bodyPr wrap="none">
            <a:spAutoFit/>
          </a:bodyPr>
          <a:lstStyle/>
          <a:p>
            <a:r>
              <a:rPr lang="es-ES" dirty="0" err="1"/>
              <a:t>https</a:t>
            </a:r>
            <a:r>
              <a:rPr lang="es-ES" dirty="0"/>
              <a:t>://</a:t>
            </a:r>
            <a:r>
              <a:rPr lang="es-ES" dirty="0" err="1"/>
              <a:t>svs.gsfc.nasa.gov</a:t>
            </a:r>
            <a:r>
              <a:rPr lang="es-ES" dirty="0"/>
              <a:t>/3947</a:t>
            </a:r>
          </a:p>
        </p:txBody>
      </p:sp>
      <p:pic>
        <p:nvPicPr>
          <p:cNvPr id="8" name="Imagen 7" descr="Screen Shot 2019-05-15 at 09.27.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82" y="1679870"/>
            <a:ext cx="7382889" cy="4332257"/>
          </a:xfrm>
          <a:prstGeom prst="rect">
            <a:avLst/>
          </a:prstGeom>
        </p:spPr>
      </p:pic>
      <p:sp>
        <p:nvSpPr>
          <p:cNvPr id="9" name="Rectángulo 8"/>
          <p:cNvSpPr/>
          <p:nvPr/>
        </p:nvSpPr>
        <p:spPr>
          <a:xfrm>
            <a:off x="1965306" y="6307525"/>
            <a:ext cx="5977667" cy="369332"/>
          </a:xfrm>
          <a:prstGeom prst="rect">
            <a:avLst/>
          </a:prstGeom>
        </p:spPr>
        <p:txBody>
          <a:bodyPr wrap="square">
            <a:spAutoFit/>
          </a:bodyPr>
          <a:lstStyle/>
          <a:p>
            <a:r>
              <a:rPr lang="es-ES" dirty="0" err="1"/>
              <a:t>https</a:t>
            </a:r>
            <a:r>
              <a:rPr lang="es-ES" dirty="0"/>
              <a:t>://</a:t>
            </a:r>
            <a:r>
              <a:rPr lang="es-ES" dirty="0" err="1"/>
              <a:t>www.youtube.com</a:t>
            </a:r>
            <a:r>
              <a:rPr lang="es-ES" dirty="0"/>
              <a:t>/</a:t>
            </a:r>
            <a:r>
              <a:rPr lang="es-ES" dirty="0" err="1"/>
              <a:t>watch?v</a:t>
            </a:r>
            <a:r>
              <a:rPr lang="es-ES" dirty="0"/>
              <a:t>=8uDYfpw1gg0</a:t>
            </a:r>
          </a:p>
        </p:txBody>
      </p:sp>
      <p:sp>
        <p:nvSpPr>
          <p:cNvPr id="2" name="Google Shape;365;p23">
            <a:extLst>
              <a:ext uri="{FF2B5EF4-FFF2-40B4-BE49-F238E27FC236}">
                <a16:creationId xmlns:a16="http://schemas.microsoft.com/office/drawing/2014/main" id="{159DDCAB-7066-89B8-E61E-AEB48C652EE4}"/>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537224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0"/>
          <p:cNvSpPr txBox="1"/>
          <p:nvPr/>
        </p:nvSpPr>
        <p:spPr>
          <a:xfrm>
            <a:off x="3178175" y="6027737"/>
            <a:ext cx="15367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0" i="0" u="none" dirty="0">
                <a:solidFill>
                  <a:srgbClr val="354869"/>
                </a:solidFill>
                <a:latin typeface="Arial"/>
                <a:ea typeface="Arial"/>
                <a:cs typeface="Arial"/>
                <a:sym typeface="Arial"/>
              </a:rPr>
              <a:t>http://</a:t>
            </a:r>
            <a:r>
              <a:rPr lang="en-US" sz="1000" b="0" i="0" u="none" dirty="0" err="1">
                <a:solidFill>
                  <a:srgbClr val="354869"/>
                </a:solidFill>
                <a:latin typeface="Arial"/>
                <a:ea typeface="Arial"/>
                <a:cs typeface="Arial"/>
                <a:sym typeface="Arial"/>
              </a:rPr>
              <a:t>svs.gsfc.nasa.gov</a:t>
            </a:r>
            <a:r>
              <a:rPr lang="en-US" sz="1000" b="0" i="0" u="none" dirty="0">
                <a:solidFill>
                  <a:srgbClr val="354869"/>
                </a:solidFill>
                <a:latin typeface="Arial"/>
                <a:ea typeface="Arial"/>
                <a:cs typeface="Arial"/>
                <a:sym typeface="Arial"/>
              </a:rPr>
              <a:t>/</a:t>
            </a:r>
            <a:endParaRPr dirty="0"/>
          </a:p>
        </p:txBody>
      </p:sp>
      <p:sp>
        <p:nvSpPr>
          <p:cNvPr id="631" name="Google Shape;631;p40"/>
          <p:cNvSpPr/>
          <p:nvPr/>
        </p:nvSpPr>
        <p:spPr>
          <a:xfrm>
            <a:off x="490537" y="8747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 name="ciclo_carbono_4_anios_redondo.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85238" y="1547785"/>
            <a:ext cx="5450892" cy="4088169"/>
          </a:xfrm>
          <a:prstGeom prst="rect">
            <a:avLst/>
          </a:prstGeom>
        </p:spPr>
      </p:pic>
      <p:sp>
        <p:nvSpPr>
          <p:cNvPr id="9" name="Google Shape;620;p39"/>
          <p:cNvSpPr txBox="1"/>
          <p:nvPr/>
        </p:nvSpPr>
        <p:spPr>
          <a:xfrm>
            <a:off x="623887" y="7620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Control de la </a:t>
            </a:r>
            <a:r>
              <a:rPr lang="en-US" sz="1800" b="0" i="0" u="none" dirty="0" err="1">
                <a:solidFill>
                  <a:srgbClr val="354869"/>
                </a:solidFill>
                <a:latin typeface="Arial"/>
                <a:ea typeface="Arial"/>
                <a:cs typeface="Arial"/>
                <a:sym typeface="Arial"/>
              </a:rPr>
              <a:t>temperatura</a:t>
            </a:r>
            <a:r>
              <a:rPr lang="en-US" sz="1800" b="0" i="0" u="none" dirty="0">
                <a:solidFill>
                  <a:srgbClr val="354869"/>
                </a:solidFill>
                <a:latin typeface="Arial"/>
                <a:ea typeface="Arial"/>
                <a:cs typeface="Arial"/>
                <a:sym typeface="Arial"/>
              </a:rPr>
              <a:t>: el </a:t>
            </a:r>
            <a:r>
              <a:rPr lang="en-US" sz="1800" b="0" i="0" u="none" dirty="0" err="1">
                <a:solidFill>
                  <a:srgbClr val="354869"/>
                </a:solidFill>
                <a:latin typeface="Arial"/>
                <a:ea typeface="Arial"/>
                <a:cs typeface="Arial"/>
                <a:sym typeface="Arial"/>
              </a:rPr>
              <a:t>ciclo</a:t>
            </a:r>
            <a:r>
              <a:rPr lang="en-US" sz="1800" b="0" i="0" u="none" dirty="0">
                <a:solidFill>
                  <a:srgbClr val="354869"/>
                </a:solidFill>
                <a:latin typeface="Arial"/>
                <a:ea typeface="Arial"/>
                <a:cs typeface="Arial"/>
                <a:sym typeface="Arial"/>
              </a:rPr>
              <a:t> del </a:t>
            </a:r>
            <a:r>
              <a:rPr lang="en-US" sz="1800" b="0" i="0" u="none" dirty="0" err="1">
                <a:solidFill>
                  <a:srgbClr val="354869"/>
                </a:solidFill>
                <a:latin typeface="Arial"/>
                <a:ea typeface="Arial"/>
                <a:cs typeface="Arial"/>
                <a:sym typeface="Arial"/>
              </a:rPr>
              <a:t>carbono</a:t>
            </a:r>
            <a:r>
              <a:rPr lang="en-US" sz="1800" b="0" i="0" u="none" dirty="0">
                <a:solidFill>
                  <a:srgbClr val="354869"/>
                </a:solidFill>
                <a:latin typeface="Arial"/>
                <a:ea typeface="Arial"/>
                <a:cs typeface="Arial"/>
                <a:sym typeface="Arial"/>
              </a:rPr>
              <a:t> en la </a:t>
            </a:r>
            <a:r>
              <a:rPr lang="en-US" sz="1800" b="0" i="0" u="none" dirty="0" err="1">
                <a:solidFill>
                  <a:srgbClr val="354869"/>
                </a:solidFill>
                <a:latin typeface="Arial"/>
                <a:ea typeface="Arial"/>
                <a:cs typeface="Arial"/>
                <a:sym typeface="Arial"/>
              </a:rPr>
              <a:t>actualidad</a:t>
            </a:r>
            <a:endParaRPr lang="en-US" sz="1800" b="0" i="0" u="none" dirty="0">
              <a:solidFill>
                <a:srgbClr val="354869"/>
              </a:solidFill>
              <a:latin typeface="Arial"/>
              <a:ea typeface="Arial"/>
              <a:cs typeface="Arial"/>
              <a:sym typeface="Arial"/>
            </a:endParaRPr>
          </a:p>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Acumulación</a:t>
            </a:r>
            <a:r>
              <a:rPr lang="en-US" dirty="0">
                <a:solidFill>
                  <a:srgbClr val="354869"/>
                </a:solidFill>
                <a:latin typeface="Arial"/>
                <a:ea typeface="Arial"/>
                <a:cs typeface="Arial"/>
                <a:sym typeface="Arial"/>
              </a:rPr>
              <a:t> de CO2</a:t>
            </a:r>
            <a:endParaRPr dirty="0"/>
          </a:p>
        </p:txBody>
      </p:sp>
      <p:sp>
        <p:nvSpPr>
          <p:cNvPr id="3" name="Google Shape;365;p23">
            <a:extLst>
              <a:ext uri="{FF2B5EF4-FFF2-40B4-BE49-F238E27FC236}">
                <a16:creationId xmlns:a16="http://schemas.microsoft.com/office/drawing/2014/main" id="{F7E5334F-DB56-19A2-D091-B4D8081BDCC6}"/>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763944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4"/>
          <p:cNvSpPr txBox="1"/>
          <p:nvPr/>
        </p:nvSpPr>
        <p:spPr>
          <a:xfrm>
            <a:off x="3162300" y="6388100"/>
            <a:ext cx="2733675"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0" i="0" u="none" dirty="0">
                <a:solidFill>
                  <a:srgbClr val="354869"/>
                </a:solidFill>
                <a:latin typeface="Arial"/>
                <a:ea typeface="Arial"/>
                <a:cs typeface="Arial"/>
                <a:sym typeface="Arial"/>
              </a:rPr>
              <a:t>http://</a:t>
            </a:r>
            <a:r>
              <a:rPr lang="en-US" sz="1000" b="0" i="0" u="none" dirty="0" err="1">
                <a:solidFill>
                  <a:srgbClr val="354869"/>
                </a:solidFill>
                <a:latin typeface="Arial"/>
                <a:ea typeface="Arial"/>
                <a:cs typeface="Arial"/>
                <a:sym typeface="Arial"/>
              </a:rPr>
              <a:t>en.wikipedia.org</a:t>
            </a:r>
            <a:r>
              <a:rPr lang="en-US" sz="1000" b="0" i="0" u="none" dirty="0">
                <a:solidFill>
                  <a:srgbClr val="354869"/>
                </a:solidFill>
                <a:latin typeface="Arial"/>
                <a:ea typeface="Arial"/>
                <a:cs typeface="Arial"/>
                <a:sym typeface="Arial"/>
              </a:rPr>
              <a:t>/wiki/</a:t>
            </a:r>
            <a:r>
              <a:rPr lang="en-US" sz="1000" b="0" i="0" u="none" dirty="0" err="1">
                <a:solidFill>
                  <a:srgbClr val="354869"/>
                </a:solidFill>
                <a:latin typeface="Arial"/>
                <a:ea typeface="Arial"/>
                <a:cs typeface="Arial"/>
                <a:sym typeface="Arial"/>
              </a:rPr>
              <a:t>CLAW_hypothesis</a:t>
            </a:r>
            <a:endParaRPr dirty="0"/>
          </a:p>
        </p:txBody>
      </p:sp>
      <p:grpSp>
        <p:nvGrpSpPr>
          <p:cNvPr id="517" name="Google Shape;517;p34"/>
          <p:cNvGrpSpPr/>
          <p:nvPr/>
        </p:nvGrpSpPr>
        <p:grpSpPr>
          <a:xfrm>
            <a:off x="315912" y="825500"/>
            <a:ext cx="8445500" cy="366712"/>
            <a:chOff x="401637" y="838200"/>
            <a:chExt cx="8445500" cy="366712"/>
          </a:xfrm>
        </p:grpSpPr>
        <p:sp>
          <p:nvSpPr>
            <p:cNvPr id="518" name="Google Shape;518;p34"/>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1" i="0" u="none" dirty="0">
                  <a:solidFill>
                    <a:srgbClr val="354869"/>
                  </a:solidFill>
                  <a:latin typeface="Arial"/>
                  <a:ea typeface="Arial"/>
                  <a:cs typeface="Arial"/>
                  <a:sym typeface="Arial"/>
                </a:rPr>
                <a:t>Control de la </a:t>
              </a:r>
              <a:r>
                <a:rPr lang="en-US" sz="1800" b="1" i="0" u="none" dirty="0" err="1">
                  <a:solidFill>
                    <a:srgbClr val="354869"/>
                  </a:solidFill>
                  <a:latin typeface="Arial"/>
                  <a:ea typeface="Arial"/>
                  <a:cs typeface="Arial"/>
                  <a:sym typeface="Arial"/>
                </a:rPr>
                <a:t>nubosidad</a:t>
              </a:r>
              <a:r>
                <a:rPr lang="en-US" sz="1800" b="1" i="0" u="none" dirty="0">
                  <a:solidFill>
                    <a:srgbClr val="354869"/>
                  </a:solidFill>
                  <a:latin typeface="Arial"/>
                  <a:ea typeface="Arial"/>
                  <a:cs typeface="Arial"/>
                  <a:sym typeface="Arial"/>
                </a:rPr>
                <a:t>: el  </a:t>
              </a:r>
              <a:r>
                <a:rPr lang="en-US" sz="1800" b="1" i="0" u="none" dirty="0" err="1">
                  <a:solidFill>
                    <a:srgbClr val="354869"/>
                  </a:solidFill>
                  <a:latin typeface="Arial"/>
                  <a:ea typeface="Arial"/>
                  <a:cs typeface="Arial"/>
                  <a:sym typeface="Arial"/>
                </a:rPr>
                <a:t>ciclo</a:t>
              </a:r>
              <a:r>
                <a:rPr lang="en-US" sz="1800" b="1" i="0" u="none" dirty="0">
                  <a:solidFill>
                    <a:srgbClr val="354869"/>
                  </a:solidFill>
                  <a:latin typeface="Arial"/>
                  <a:ea typeface="Arial"/>
                  <a:cs typeface="Arial"/>
                  <a:sym typeface="Arial"/>
                </a:rPr>
                <a:t> del </a:t>
              </a:r>
              <a:r>
                <a:rPr lang="en-US" sz="1800" b="1" i="0" u="none" dirty="0" err="1">
                  <a:solidFill>
                    <a:srgbClr val="354869"/>
                  </a:solidFill>
                  <a:latin typeface="Arial"/>
                  <a:ea typeface="Arial"/>
                  <a:cs typeface="Arial"/>
                  <a:sym typeface="Arial"/>
                </a:rPr>
                <a:t>azufre</a:t>
              </a:r>
              <a:r>
                <a:rPr lang="en-US" sz="1800" b="1" i="0" u="none" dirty="0">
                  <a:solidFill>
                    <a:srgbClr val="354869"/>
                  </a:solidFill>
                  <a:latin typeface="Arial"/>
                  <a:ea typeface="Arial"/>
                  <a:cs typeface="Arial"/>
                  <a:sym typeface="Arial"/>
                </a:rPr>
                <a:t> en el mar</a:t>
              </a:r>
              <a:endParaRPr b="1" dirty="0"/>
            </a:p>
          </p:txBody>
        </p:sp>
        <p:sp>
          <p:nvSpPr>
            <p:cNvPr id="519" name="Google Shape;519;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20" name="Google Shape;520;p34"/>
          <p:cNvGrpSpPr/>
          <p:nvPr/>
        </p:nvGrpSpPr>
        <p:grpSpPr>
          <a:xfrm>
            <a:off x="495300" y="1262062"/>
            <a:ext cx="8445500" cy="366712"/>
            <a:chOff x="401637" y="838200"/>
            <a:chExt cx="8445500" cy="366712"/>
          </a:xfrm>
        </p:grpSpPr>
        <p:sp>
          <p:nvSpPr>
            <p:cNvPr id="521" name="Google Shape;521;p34"/>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 un bonito ejemplo de interacción entre seres vivos y el sistema climático.</a:t>
              </a:r>
              <a:endParaRPr/>
            </a:p>
          </p:txBody>
        </p:sp>
        <p:sp>
          <p:nvSpPr>
            <p:cNvPr id="522" name="Google Shape;522;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23" name="Google Shape;523;p34"/>
          <p:cNvGrpSpPr/>
          <p:nvPr/>
        </p:nvGrpSpPr>
        <p:grpSpPr>
          <a:xfrm>
            <a:off x="495300" y="1647825"/>
            <a:ext cx="8445500" cy="915987"/>
            <a:chOff x="401637" y="838200"/>
            <a:chExt cx="8445500" cy="915987"/>
          </a:xfrm>
        </p:grpSpPr>
        <p:sp>
          <p:nvSpPr>
            <p:cNvPr id="524" name="Google Shape;524;p34"/>
            <p:cNvSpPr txBox="1"/>
            <p:nvPr/>
          </p:nvSpPr>
          <p:spPr>
            <a:xfrm>
              <a:off x="534987" y="838200"/>
              <a:ext cx="8312150" cy="915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Muchas algas marinas fabrican un regulador osmótico llamado </a:t>
              </a:r>
              <a:r>
                <a:rPr lang="en-US" sz="1800" b="1" i="0" u="none">
                  <a:solidFill>
                    <a:srgbClr val="354869"/>
                  </a:solidFill>
                  <a:latin typeface="Arial"/>
                  <a:ea typeface="Arial"/>
                  <a:cs typeface="Arial"/>
                  <a:sym typeface="Arial"/>
                </a:rPr>
                <a:t>dimetilsulfoniopropionato</a:t>
              </a:r>
              <a:r>
                <a:rPr lang="en-US" sz="1800" b="0" i="0" u="none">
                  <a:solidFill>
                    <a:srgbClr val="354869"/>
                  </a:solidFill>
                  <a:latin typeface="Arial"/>
                  <a:ea typeface="Arial"/>
                  <a:cs typeface="Arial"/>
                  <a:sym typeface="Arial"/>
                </a:rPr>
                <a:t>. Lo usan para no sucumbir en un medio hipertónico como es el océano …</a:t>
              </a:r>
              <a:endParaRPr/>
            </a:p>
          </p:txBody>
        </p:sp>
        <p:sp>
          <p:nvSpPr>
            <p:cNvPr id="525" name="Google Shape;525;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26" name="Google Shape;526;p34"/>
          <p:cNvGrpSpPr/>
          <p:nvPr/>
        </p:nvGrpSpPr>
        <p:grpSpPr>
          <a:xfrm>
            <a:off x="495300" y="3243262"/>
            <a:ext cx="8445500" cy="641350"/>
            <a:chOff x="401637" y="838200"/>
            <a:chExt cx="8445500" cy="641350"/>
          </a:xfrm>
        </p:grpSpPr>
        <p:sp>
          <p:nvSpPr>
            <p:cNvPr id="527" name="Google Shape;527;p3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Cuando el alga muere, esta sustancia se transforma en </a:t>
              </a:r>
              <a:r>
                <a:rPr lang="en-US" sz="1800" b="1" i="0" u="none">
                  <a:solidFill>
                    <a:srgbClr val="354869"/>
                  </a:solidFill>
                  <a:latin typeface="Arial"/>
                  <a:ea typeface="Arial"/>
                  <a:cs typeface="Arial"/>
                  <a:sym typeface="Arial"/>
                </a:rPr>
                <a:t>dimetilsulfuro, </a:t>
              </a:r>
              <a:r>
                <a:rPr lang="en-US" sz="1800" b="0" i="0" u="none">
                  <a:solidFill>
                    <a:srgbClr val="354869"/>
                  </a:solidFill>
                  <a:latin typeface="Arial"/>
                  <a:ea typeface="Arial"/>
                  <a:cs typeface="Arial"/>
                  <a:sym typeface="Arial"/>
                </a:rPr>
                <a:t>que es un gas</a:t>
              </a:r>
              <a:endParaRPr/>
            </a:p>
          </p:txBody>
        </p:sp>
        <p:sp>
          <p:nvSpPr>
            <p:cNvPr id="528" name="Google Shape;528;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29" name="Google Shape;529;p34"/>
          <p:cNvGrpSpPr/>
          <p:nvPr/>
        </p:nvGrpSpPr>
        <p:grpSpPr>
          <a:xfrm>
            <a:off x="495300" y="3905250"/>
            <a:ext cx="8445500" cy="641350"/>
            <a:chOff x="401637" y="838200"/>
            <a:chExt cx="8445500" cy="641350"/>
          </a:xfrm>
        </p:grpSpPr>
        <p:sp>
          <p:nvSpPr>
            <p:cNvPr id="530" name="Google Shape;530;p3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Este gas tiene la capacidad de dispersarse en forma de aerosol en la atmósfera (es responsable en parte del “olor a mar”)</a:t>
              </a:r>
              <a:endParaRPr/>
            </a:p>
          </p:txBody>
        </p:sp>
        <p:sp>
          <p:nvSpPr>
            <p:cNvPr id="531" name="Google Shape;531;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32" name="Google Shape;532;p34"/>
          <p:cNvGrpSpPr/>
          <p:nvPr/>
        </p:nvGrpSpPr>
        <p:grpSpPr>
          <a:xfrm>
            <a:off x="495300" y="4565650"/>
            <a:ext cx="8445500" cy="641350"/>
            <a:chOff x="401637" y="838200"/>
            <a:chExt cx="8445500" cy="641350"/>
          </a:xfrm>
        </p:grpSpPr>
        <p:sp>
          <p:nvSpPr>
            <p:cNvPr id="533" name="Google Shape;533;p3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Cuando llega a la atmósfera  fomenta la formación de núcleos de condensación de agua = </a:t>
              </a:r>
              <a:r>
                <a:rPr lang="en-US" sz="1800" b="1" i="0" u="none">
                  <a:solidFill>
                    <a:srgbClr val="354869"/>
                  </a:solidFill>
                  <a:latin typeface="Arial"/>
                  <a:ea typeface="Arial"/>
                  <a:cs typeface="Arial"/>
                  <a:sym typeface="Arial"/>
                </a:rPr>
                <a:t>nubes </a:t>
              </a:r>
              <a:endParaRPr/>
            </a:p>
          </p:txBody>
        </p:sp>
        <p:sp>
          <p:nvSpPr>
            <p:cNvPr id="534" name="Google Shape;534;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35" name="Google Shape;535;p34"/>
          <p:cNvGrpSpPr/>
          <p:nvPr/>
        </p:nvGrpSpPr>
        <p:grpSpPr>
          <a:xfrm>
            <a:off x="495300" y="5226050"/>
            <a:ext cx="8445500" cy="641350"/>
            <a:chOff x="401637" y="838200"/>
            <a:chExt cx="8445500" cy="641350"/>
          </a:xfrm>
        </p:grpSpPr>
        <p:sp>
          <p:nvSpPr>
            <p:cNvPr id="536" name="Google Shape;536;p3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Estas nubes tienen mucho albedo y actúan </a:t>
              </a:r>
              <a:r>
                <a:rPr lang="en-US" sz="1800" b="1" i="0" u="none">
                  <a:solidFill>
                    <a:srgbClr val="354869"/>
                  </a:solidFill>
                  <a:latin typeface="Arial"/>
                  <a:ea typeface="Arial"/>
                  <a:cs typeface="Arial"/>
                  <a:sym typeface="Arial"/>
                </a:rPr>
                <a:t>reduciendo </a:t>
              </a:r>
              <a:r>
                <a:rPr lang="en-US" sz="1800" b="0" i="0" u="none">
                  <a:solidFill>
                    <a:srgbClr val="354869"/>
                  </a:solidFill>
                  <a:latin typeface="Arial"/>
                  <a:ea typeface="Arial"/>
                  <a:cs typeface="Arial"/>
                  <a:sym typeface="Arial"/>
                </a:rPr>
                <a:t>la radiación solar que llega a la superficie de la Tierra.</a:t>
              </a:r>
              <a:endParaRPr/>
            </a:p>
          </p:txBody>
        </p:sp>
        <p:sp>
          <p:nvSpPr>
            <p:cNvPr id="537" name="Google Shape;537;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38" name="Google Shape;538;p34"/>
          <p:cNvGrpSpPr/>
          <p:nvPr/>
        </p:nvGrpSpPr>
        <p:grpSpPr>
          <a:xfrm>
            <a:off x="495300" y="2582862"/>
            <a:ext cx="8445500" cy="641350"/>
            <a:chOff x="401637" y="838200"/>
            <a:chExt cx="8445500" cy="641350"/>
          </a:xfrm>
        </p:grpSpPr>
        <p:sp>
          <p:nvSpPr>
            <p:cNvPr id="539" name="Google Shape;539;p3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Cuando hay pocas nubes, llega mucha radiación solar al mar y eso aumenta la actividad fotosintética. A más radiación, más </a:t>
              </a:r>
              <a:r>
                <a:rPr lang="en-US" sz="1800" b="1" i="0" u="none">
                  <a:solidFill>
                    <a:srgbClr val="354869"/>
                  </a:solidFill>
                  <a:latin typeface="Arial"/>
                  <a:ea typeface="Arial"/>
                  <a:cs typeface="Arial"/>
                  <a:sym typeface="Arial"/>
                </a:rPr>
                <a:t>dimetil…..</a:t>
              </a:r>
              <a:endParaRPr/>
            </a:p>
          </p:txBody>
        </p:sp>
        <p:sp>
          <p:nvSpPr>
            <p:cNvPr id="540" name="Google Shape;540;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41" name="Google Shape;541;p34"/>
          <p:cNvGrpSpPr/>
          <p:nvPr/>
        </p:nvGrpSpPr>
        <p:grpSpPr>
          <a:xfrm>
            <a:off x="495300" y="5888037"/>
            <a:ext cx="8445500" cy="366712"/>
            <a:chOff x="401637" y="838200"/>
            <a:chExt cx="8445500" cy="366712"/>
          </a:xfrm>
        </p:grpSpPr>
        <p:sp>
          <p:nvSpPr>
            <p:cNvPr id="542" name="Google Shape;542;p34"/>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Cuando hay muchas algas, aumenta la nubosidad, lo que regula su crecimiento</a:t>
              </a:r>
              <a:endParaRPr/>
            </a:p>
          </p:txBody>
        </p:sp>
        <p:sp>
          <p:nvSpPr>
            <p:cNvPr id="543" name="Google Shape;543;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0F322B7C-04FA-2B06-BC4B-B217E055D8C8}"/>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191093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50" name="Google Shape;550;p35"/>
          <p:cNvGrpSpPr/>
          <p:nvPr/>
        </p:nvGrpSpPr>
        <p:grpSpPr>
          <a:xfrm>
            <a:off x="315912" y="825500"/>
            <a:ext cx="8445500" cy="366712"/>
            <a:chOff x="401637" y="838200"/>
            <a:chExt cx="8445500" cy="366712"/>
          </a:xfrm>
        </p:grpSpPr>
        <p:sp>
          <p:nvSpPr>
            <p:cNvPr id="551" name="Google Shape;551;p35"/>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Control de la nubosidad: el  ciclo del azufre en el mar</a:t>
              </a:r>
              <a:endParaRPr/>
            </a:p>
          </p:txBody>
        </p:sp>
        <p:sp>
          <p:nvSpPr>
            <p:cNvPr id="552" name="Google Shape;552;p35"/>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765AD6D5-8EA3-A641-A7C9-91A6D0D76FED}"/>
              </a:ext>
            </a:extLst>
          </p:cNvPr>
          <p:cNvGrpSpPr/>
          <p:nvPr/>
        </p:nvGrpSpPr>
        <p:grpSpPr>
          <a:xfrm>
            <a:off x="1198562" y="1203325"/>
            <a:ext cx="6479552" cy="5429250"/>
            <a:chOff x="1198562" y="1203325"/>
            <a:chExt cx="6479552" cy="5429250"/>
          </a:xfrm>
        </p:grpSpPr>
        <p:sp>
          <p:nvSpPr>
            <p:cNvPr id="548" name="Google Shape;548;p35"/>
            <p:cNvSpPr txBox="1"/>
            <p:nvPr/>
          </p:nvSpPr>
          <p:spPr>
            <a:xfrm>
              <a:off x="3162300" y="6388100"/>
              <a:ext cx="2733675"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0" i="0" u="none">
                  <a:solidFill>
                    <a:srgbClr val="354869"/>
                  </a:solidFill>
                  <a:latin typeface="Arial"/>
                  <a:ea typeface="Arial"/>
                  <a:cs typeface="Arial"/>
                  <a:sym typeface="Arial"/>
                </a:rPr>
                <a:t>http://en.wikipedia.org/wiki/CLAW_hypothesis</a:t>
              </a:r>
              <a:endParaRPr/>
            </a:p>
          </p:txBody>
        </p:sp>
        <p:pic>
          <p:nvPicPr>
            <p:cNvPr id="553" name="Google Shape;553;p35"/>
            <p:cNvPicPr preferRelativeResize="0"/>
            <p:nvPr/>
          </p:nvPicPr>
          <p:blipFill rotWithShape="1">
            <a:blip r:embed="rId3">
              <a:alphaModFix/>
            </a:blip>
            <a:srcRect/>
            <a:stretch/>
          </p:blipFill>
          <p:spPr>
            <a:xfrm>
              <a:off x="1198562" y="1203325"/>
              <a:ext cx="6479552" cy="5226050"/>
            </a:xfrm>
            <a:prstGeom prst="rect">
              <a:avLst/>
            </a:prstGeom>
            <a:noFill/>
            <a:ln>
              <a:noFill/>
            </a:ln>
          </p:spPr>
        </p:pic>
      </p:grpSp>
      <p:sp>
        <p:nvSpPr>
          <p:cNvPr id="2" name="Google Shape;365;p23">
            <a:extLst>
              <a:ext uri="{FF2B5EF4-FFF2-40B4-BE49-F238E27FC236}">
                <a16:creationId xmlns:a16="http://schemas.microsoft.com/office/drawing/2014/main" id="{C2E626EC-C423-11A5-C5F2-3F4AD29D5088}"/>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7643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p:nvPr/>
        </p:nvSpPr>
        <p:spPr>
          <a:xfrm>
            <a:off x="6350" y="4273550"/>
            <a:ext cx="9055100" cy="2501900"/>
          </a:xfrm>
          <a:prstGeom prst="rect">
            <a:avLst/>
          </a:prstGeom>
          <a:solidFill>
            <a:srgbClr val="01ACD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graphicFrame>
        <p:nvGraphicFramePr>
          <p:cNvPr id="7171" name="Object 3"/>
          <p:cNvGraphicFramePr/>
          <p:nvPr/>
        </p:nvGraphicFramePr>
        <p:xfrm>
          <a:off x="733425" y="4876800"/>
          <a:ext cx="1851025" cy="1852613"/>
        </p:xfrm>
        <a:graphic>
          <a:graphicData uri="http://schemas.openxmlformats.org/presentationml/2006/ole">
            <mc:AlternateContent xmlns:mc="http://schemas.openxmlformats.org/markup-compatibility/2006">
              <mc:Choice xmlns:v="urn:schemas-microsoft-com:vml" Requires="v">
                <p:oleObj name="Paint Shop Pro Image" r:id="rId2" imgW="1851025" imgH="1852613" progId="PaintShopPro">
                  <p:embed/>
                </p:oleObj>
              </mc:Choice>
              <mc:Fallback>
                <p:oleObj name="Paint Shop Pro Image" r:id="rId2" imgW="1851025" imgH="1852613" progId="PaintShopPro">
                  <p:embed/>
                  <p:pic>
                    <p:nvPicPr>
                      <p:cNvPr id="7171" name="Object 3"/>
                      <p:cNvPicPr/>
                      <p:nvPr/>
                    </p:nvPicPr>
                    <p:blipFill>
                      <a:blip r:embed="rId3"/>
                      <a:stretch>
                        <a:fillRect/>
                      </a:stretch>
                    </p:blipFill>
                    <p:spPr>
                      <a:xfrm>
                        <a:off x="733425" y="4876800"/>
                        <a:ext cx="1851025" cy="1852613"/>
                      </a:xfrm>
                      <a:prstGeom prst="rect">
                        <a:avLst/>
                      </a:prstGeom>
                      <a:noFill/>
                      <a:ln w="12700">
                        <a:noFill/>
                        <a:miter lim="800000"/>
                      </a:ln>
                      <a:effectLst/>
                    </p:spPr>
                  </p:pic>
                </p:oleObj>
              </mc:Fallback>
            </mc:AlternateContent>
          </a:graphicData>
        </a:graphic>
      </p:graphicFrame>
      <p:sp>
        <p:nvSpPr>
          <p:cNvPr id="7172" name="Rectangle 4"/>
          <p:cNvSpPr/>
          <p:nvPr/>
        </p:nvSpPr>
        <p:spPr>
          <a:xfrm>
            <a:off x="6350" y="6350"/>
            <a:ext cx="9055100" cy="4406900"/>
          </a:xfrm>
          <a:prstGeom prst="rect">
            <a:avLst/>
          </a:prstGeom>
          <a:solidFill>
            <a:srgbClr val="C1CEFF"/>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73" name="Custom 5"/>
          <p:cNvSpPr/>
          <p:nvPr/>
        </p:nvSpPr>
        <p:spPr>
          <a:xfrm>
            <a:off x="0" y="3862388"/>
            <a:ext cx="9069388" cy="558800"/>
          </a:xfrm>
          <a:custGeom>
            <a:avLst/>
            <a:gdLst/>
            <a:ahLst/>
            <a:cxnLst/>
            <a:rect l="l" t="t" r="r" b="b"/>
            <a:pathLst>
              <a:path w="5713" h="352">
                <a:moveTo>
                  <a:pt x="0" y="255"/>
                </a:moveTo>
                <a:lnTo>
                  <a:pt x="44" y="245"/>
                </a:lnTo>
                <a:lnTo>
                  <a:pt x="85" y="232"/>
                </a:lnTo>
                <a:lnTo>
                  <a:pt x="139" y="232"/>
                </a:lnTo>
                <a:lnTo>
                  <a:pt x="180" y="232"/>
                </a:lnTo>
                <a:lnTo>
                  <a:pt x="221" y="232"/>
                </a:lnTo>
                <a:lnTo>
                  <a:pt x="275" y="218"/>
                </a:lnTo>
                <a:lnTo>
                  <a:pt x="316" y="218"/>
                </a:lnTo>
                <a:lnTo>
                  <a:pt x="371" y="204"/>
                </a:lnTo>
                <a:lnTo>
                  <a:pt x="425" y="191"/>
                </a:lnTo>
                <a:lnTo>
                  <a:pt x="466" y="177"/>
                </a:lnTo>
                <a:lnTo>
                  <a:pt x="507" y="163"/>
                </a:lnTo>
                <a:lnTo>
                  <a:pt x="548" y="150"/>
                </a:lnTo>
                <a:lnTo>
                  <a:pt x="589" y="150"/>
                </a:lnTo>
                <a:lnTo>
                  <a:pt x="630" y="136"/>
                </a:lnTo>
                <a:lnTo>
                  <a:pt x="671" y="136"/>
                </a:lnTo>
                <a:lnTo>
                  <a:pt x="630" y="136"/>
                </a:lnTo>
                <a:lnTo>
                  <a:pt x="603" y="177"/>
                </a:lnTo>
                <a:lnTo>
                  <a:pt x="644" y="204"/>
                </a:lnTo>
                <a:lnTo>
                  <a:pt x="753" y="204"/>
                </a:lnTo>
                <a:lnTo>
                  <a:pt x="807" y="204"/>
                </a:lnTo>
                <a:lnTo>
                  <a:pt x="848" y="204"/>
                </a:lnTo>
                <a:lnTo>
                  <a:pt x="889" y="191"/>
                </a:lnTo>
                <a:lnTo>
                  <a:pt x="998" y="177"/>
                </a:lnTo>
                <a:lnTo>
                  <a:pt x="1107" y="136"/>
                </a:lnTo>
                <a:lnTo>
                  <a:pt x="1148" y="109"/>
                </a:lnTo>
                <a:lnTo>
                  <a:pt x="1189" y="82"/>
                </a:lnTo>
                <a:lnTo>
                  <a:pt x="1148" y="122"/>
                </a:lnTo>
                <a:lnTo>
                  <a:pt x="1148" y="163"/>
                </a:lnTo>
                <a:lnTo>
                  <a:pt x="1189" y="204"/>
                </a:lnTo>
                <a:lnTo>
                  <a:pt x="1230" y="204"/>
                </a:lnTo>
                <a:lnTo>
                  <a:pt x="1271" y="204"/>
                </a:lnTo>
                <a:lnTo>
                  <a:pt x="1312" y="204"/>
                </a:lnTo>
                <a:lnTo>
                  <a:pt x="1353" y="204"/>
                </a:lnTo>
                <a:lnTo>
                  <a:pt x="1407" y="177"/>
                </a:lnTo>
                <a:lnTo>
                  <a:pt x="1448" y="163"/>
                </a:lnTo>
                <a:lnTo>
                  <a:pt x="1489" y="150"/>
                </a:lnTo>
                <a:lnTo>
                  <a:pt x="1598" y="150"/>
                </a:lnTo>
                <a:lnTo>
                  <a:pt x="1639" y="136"/>
                </a:lnTo>
                <a:lnTo>
                  <a:pt x="1680" y="122"/>
                </a:lnTo>
                <a:lnTo>
                  <a:pt x="1639" y="150"/>
                </a:lnTo>
                <a:lnTo>
                  <a:pt x="1639" y="191"/>
                </a:lnTo>
                <a:lnTo>
                  <a:pt x="1694" y="204"/>
                </a:lnTo>
                <a:lnTo>
                  <a:pt x="1735" y="204"/>
                </a:lnTo>
                <a:lnTo>
                  <a:pt x="1789" y="204"/>
                </a:lnTo>
                <a:lnTo>
                  <a:pt x="1830" y="204"/>
                </a:lnTo>
                <a:lnTo>
                  <a:pt x="1912" y="204"/>
                </a:lnTo>
                <a:lnTo>
                  <a:pt x="2021" y="204"/>
                </a:lnTo>
                <a:lnTo>
                  <a:pt x="2062" y="191"/>
                </a:lnTo>
                <a:lnTo>
                  <a:pt x="2103" y="163"/>
                </a:lnTo>
                <a:lnTo>
                  <a:pt x="2144" y="136"/>
                </a:lnTo>
                <a:lnTo>
                  <a:pt x="2185" y="122"/>
                </a:lnTo>
                <a:lnTo>
                  <a:pt x="2185" y="163"/>
                </a:lnTo>
                <a:lnTo>
                  <a:pt x="2239" y="191"/>
                </a:lnTo>
                <a:lnTo>
                  <a:pt x="2280" y="191"/>
                </a:lnTo>
                <a:lnTo>
                  <a:pt x="2321" y="191"/>
                </a:lnTo>
                <a:lnTo>
                  <a:pt x="2362" y="191"/>
                </a:lnTo>
                <a:lnTo>
                  <a:pt x="2403" y="204"/>
                </a:lnTo>
                <a:lnTo>
                  <a:pt x="2444" y="204"/>
                </a:lnTo>
                <a:lnTo>
                  <a:pt x="2485" y="204"/>
                </a:lnTo>
                <a:lnTo>
                  <a:pt x="2553" y="204"/>
                </a:lnTo>
                <a:lnTo>
                  <a:pt x="2648" y="204"/>
                </a:lnTo>
                <a:lnTo>
                  <a:pt x="2689" y="204"/>
                </a:lnTo>
                <a:lnTo>
                  <a:pt x="2730" y="177"/>
                </a:lnTo>
                <a:lnTo>
                  <a:pt x="2771" y="163"/>
                </a:lnTo>
                <a:lnTo>
                  <a:pt x="2798" y="122"/>
                </a:lnTo>
                <a:lnTo>
                  <a:pt x="2825" y="163"/>
                </a:lnTo>
                <a:lnTo>
                  <a:pt x="2866" y="191"/>
                </a:lnTo>
                <a:lnTo>
                  <a:pt x="2962" y="204"/>
                </a:lnTo>
                <a:lnTo>
                  <a:pt x="3085" y="204"/>
                </a:lnTo>
                <a:lnTo>
                  <a:pt x="3180" y="204"/>
                </a:lnTo>
                <a:lnTo>
                  <a:pt x="3275" y="204"/>
                </a:lnTo>
                <a:lnTo>
                  <a:pt x="3316" y="204"/>
                </a:lnTo>
                <a:lnTo>
                  <a:pt x="3357" y="204"/>
                </a:lnTo>
                <a:lnTo>
                  <a:pt x="3398" y="177"/>
                </a:lnTo>
                <a:lnTo>
                  <a:pt x="3439" y="150"/>
                </a:lnTo>
                <a:lnTo>
                  <a:pt x="3480" y="122"/>
                </a:lnTo>
                <a:lnTo>
                  <a:pt x="3494" y="163"/>
                </a:lnTo>
                <a:lnTo>
                  <a:pt x="3589" y="191"/>
                </a:lnTo>
                <a:lnTo>
                  <a:pt x="3698" y="191"/>
                </a:lnTo>
                <a:lnTo>
                  <a:pt x="3807" y="191"/>
                </a:lnTo>
                <a:lnTo>
                  <a:pt x="3889" y="191"/>
                </a:lnTo>
                <a:lnTo>
                  <a:pt x="3985" y="191"/>
                </a:lnTo>
                <a:lnTo>
                  <a:pt x="4053" y="191"/>
                </a:lnTo>
                <a:lnTo>
                  <a:pt x="4094" y="191"/>
                </a:lnTo>
                <a:lnTo>
                  <a:pt x="4135" y="177"/>
                </a:lnTo>
                <a:lnTo>
                  <a:pt x="4189" y="150"/>
                </a:lnTo>
                <a:lnTo>
                  <a:pt x="4244" y="122"/>
                </a:lnTo>
                <a:lnTo>
                  <a:pt x="4257" y="163"/>
                </a:lnTo>
                <a:lnTo>
                  <a:pt x="4257" y="204"/>
                </a:lnTo>
                <a:lnTo>
                  <a:pt x="4366" y="204"/>
                </a:lnTo>
                <a:lnTo>
                  <a:pt x="4407" y="204"/>
                </a:lnTo>
                <a:lnTo>
                  <a:pt x="4516" y="204"/>
                </a:lnTo>
                <a:lnTo>
                  <a:pt x="4557" y="177"/>
                </a:lnTo>
                <a:lnTo>
                  <a:pt x="4666" y="150"/>
                </a:lnTo>
                <a:lnTo>
                  <a:pt x="4748" y="122"/>
                </a:lnTo>
                <a:lnTo>
                  <a:pt x="4789" y="95"/>
                </a:lnTo>
                <a:lnTo>
                  <a:pt x="4898" y="68"/>
                </a:lnTo>
                <a:lnTo>
                  <a:pt x="4898" y="109"/>
                </a:lnTo>
                <a:lnTo>
                  <a:pt x="4885" y="150"/>
                </a:lnTo>
                <a:lnTo>
                  <a:pt x="5007" y="163"/>
                </a:lnTo>
                <a:lnTo>
                  <a:pt x="5048" y="163"/>
                </a:lnTo>
                <a:lnTo>
                  <a:pt x="5157" y="136"/>
                </a:lnTo>
                <a:lnTo>
                  <a:pt x="5198" y="122"/>
                </a:lnTo>
                <a:lnTo>
                  <a:pt x="5239" y="122"/>
                </a:lnTo>
                <a:lnTo>
                  <a:pt x="5280" y="136"/>
                </a:lnTo>
                <a:lnTo>
                  <a:pt x="5321" y="136"/>
                </a:lnTo>
                <a:lnTo>
                  <a:pt x="5294" y="177"/>
                </a:lnTo>
                <a:lnTo>
                  <a:pt x="5335" y="191"/>
                </a:lnTo>
                <a:lnTo>
                  <a:pt x="5403" y="191"/>
                </a:lnTo>
                <a:lnTo>
                  <a:pt x="5444" y="191"/>
                </a:lnTo>
                <a:lnTo>
                  <a:pt x="5485" y="163"/>
                </a:lnTo>
                <a:lnTo>
                  <a:pt x="5498" y="122"/>
                </a:lnTo>
                <a:lnTo>
                  <a:pt x="5539" y="82"/>
                </a:lnTo>
                <a:lnTo>
                  <a:pt x="5553" y="41"/>
                </a:lnTo>
                <a:lnTo>
                  <a:pt x="5594" y="41"/>
                </a:lnTo>
                <a:lnTo>
                  <a:pt x="5594" y="0"/>
                </a:lnTo>
                <a:lnTo>
                  <a:pt x="5594" y="41"/>
                </a:lnTo>
                <a:lnTo>
                  <a:pt x="5594" y="82"/>
                </a:lnTo>
                <a:lnTo>
                  <a:pt x="5580" y="136"/>
                </a:lnTo>
                <a:lnTo>
                  <a:pt x="5621" y="150"/>
                </a:lnTo>
                <a:lnTo>
                  <a:pt x="5662" y="150"/>
                </a:lnTo>
                <a:lnTo>
                  <a:pt x="5703" y="150"/>
                </a:lnTo>
                <a:lnTo>
                  <a:pt x="5712" y="351"/>
                </a:lnTo>
                <a:lnTo>
                  <a:pt x="0" y="351"/>
                </a:lnTo>
                <a:lnTo>
                  <a:pt x="0" y="255"/>
                </a:lnTo>
              </a:path>
            </a:pathLst>
          </a:custGeom>
          <a:solidFill>
            <a:srgbClr val="01ACD0"/>
          </a:solidFill>
          <a:ln w="12700" cap="rnd" cmpd="sng">
            <a:solidFill>
              <a:srgbClr val="01ACD0"/>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74" name="RightArrow 6"/>
          <p:cNvSpPr/>
          <p:nvPr/>
        </p:nvSpPr>
        <p:spPr>
          <a:xfrm rot="16560000">
            <a:off x="1035050" y="4006850"/>
            <a:ext cx="1054100" cy="520700"/>
          </a:xfrm>
          <a:prstGeom prst="rightArrow">
            <a:avLst>
              <a:gd name="adj1" fmla="val 50000"/>
              <a:gd name="adj2" fmla="val 82250"/>
            </a:avLst>
          </a:prstGeom>
          <a:solidFill>
            <a:schemeClr val="hlink"/>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75" name="Rectangle 7"/>
          <p:cNvSpPr/>
          <p:nvPr/>
        </p:nvSpPr>
        <p:spPr>
          <a:xfrm>
            <a:off x="1812925" y="3592513"/>
            <a:ext cx="608013" cy="3206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DMS</a:t>
            </a:r>
          </a:p>
        </p:txBody>
      </p:sp>
      <p:sp>
        <p:nvSpPr>
          <p:cNvPr id="7176" name="RightArrow 8"/>
          <p:cNvSpPr/>
          <p:nvPr/>
        </p:nvSpPr>
        <p:spPr>
          <a:xfrm rot="17220000">
            <a:off x="1263650" y="2863850"/>
            <a:ext cx="1054100" cy="520700"/>
          </a:xfrm>
          <a:prstGeom prst="rightArrow">
            <a:avLst>
              <a:gd name="adj1" fmla="val 50000"/>
              <a:gd name="adj2" fmla="val 82250"/>
            </a:avLst>
          </a:prstGeom>
          <a:solidFill>
            <a:schemeClr val="hlink"/>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78" name="Freeform 7177"/>
          <p:cNvSpPr/>
          <p:nvPr/>
        </p:nvSpPr>
        <p:spPr>
          <a:xfrm>
            <a:off x="2630488" y="1787525"/>
            <a:ext cx="2446337" cy="434975"/>
          </a:xfrm>
          <a:custGeom>
            <a:avLst/>
            <a:gdLst/>
            <a:ahLst/>
            <a:cxnLst/>
            <a:rect l="l" t="t" r="r" b="b"/>
            <a:pathLst>
              <a:path w="1541" h="274">
                <a:moveTo>
                  <a:pt x="23" y="170"/>
                </a:moveTo>
                <a:lnTo>
                  <a:pt x="68" y="178"/>
                </a:lnTo>
                <a:lnTo>
                  <a:pt x="109" y="191"/>
                </a:lnTo>
                <a:lnTo>
                  <a:pt x="150" y="191"/>
                </a:lnTo>
                <a:lnTo>
                  <a:pt x="204" y="205"/>
                </a:lnTo>
                <a:lnTo>
                  <a:pt x="245" y="205"/>
                </a:lnTo>
                <a:lnTo>
                  <a:pt x="286" y="205"/>
                </a:lnTo>
                <a:lnTo>
                  <a:pt x="327" y="178"/>
                </a:lnTo>
                <a:lnTo>
                  <a:pt x="368" y="164"/>
                </a:lnTo>
                <a:lnTo>
                  <a:pt x="409" y="164"/>
                </a:lnTo>
                <a:lnTo>
                  <a:pt x="450" y="164"/>
                </a:lnTo>
                <a:lnTo>
                  <a:pt x="504" y="164"/>
                </a:lnTo>
                <a:lnTo>
                  <a:pt x="545" y="164"/>
                </a:lnTo>
                <a:lnTo>
                  <a:pt x="586" y="164"/>
                </a:lnTo>
                <a:lnTo>
                  <a:pt x="627" y="178"/>
                </a:lnTo>
                <a:lnTo>
                  <a:pt x="681" y="191"/>
                </a:lnTo>
                <a:lnTo>
                  <a:pt x="722" y="205"/>
                </a:lnTo>
                <a:lnTo>
                  <a:pt x="763" y="232"/>
                </a:lnTo>
                <a:lnTo>
                  <a:pt x="804" y="246"/>
                </a:lnTo>
                <a:lnTo>
                  <a:pt x="845" y="259"/>
                </a:lnTo>
                <a:lnTo>
                  <a:pt x="886" y="273"/>
                </a:lnTo>
                <a:lnTo>
                  <a:pt x="940" y="259"/>
                </a:lnTo>
                <a:lnTo>
                  <a:pt x="981" y="232"/>
                </a:lnTo>
                <a:lnTo>
                  <a:pt x="1022" y="219"/>
                </a:lnTo>
                <a:lnTo>
                  <a:pt x="1063" y="205"/>
                </a:lnTo>
                <a:lnTo>
                  <a:pt x="1145" y="205"/>
                </a:lnTo>
                <a:lnTo>
                  <a:pt x="1200" y="205"/>
                </a:lnTo>
                <a:lnTo>
                  <a:pt x="1268" y="219"/>
                </a:lnTo>
                <a:lnTo>
                  <a:pt x="1309" y="232"/>
                </a:lnTo>
                <a:lnTo>
                  <a:pt x="1350" y="246"/>
                </a:lnTo>
                <a:lnTo>
                  <a:pt x="1404" y="273"/>
                </a:lnTo>
                <a:lnTo>
                  <a:pt x="1445" y="273"/>
                </a:lnTo>
                <a:lnTo>
                  <a:pt x="1486" y="273"/>
                </a:lnTo>
                <a:lnTo>
                  <a:pt x="1527" y="259"/>
                </a:lnTo>
                <a:lnTo>
                  <a:pt x="1540" y="205"/>
                </a:lnTo>
                <a:lnTo>
                  <a:pt x="1540" y="164"/>
                </a:lnTo>
                <a:lnTo>
                  <a:pt x="1540" y="123"/>
                </a:lnTo>
                <a:lnTo>
                  <a:pt x="1540" y="82"/>
                </a:lnTo>
                <a:lnTo>
                  <a:pt x="1472" y="69"/>
                </a:lnTo>
                <a:lnTo>
                  <a:pt x="1363" y="69"/>
                </a:lnTo>
                <a:lnTo>
                  <a:pt x="1322" y="69"/>
                </a:lnTo>
                <a:lnTo>
                  <a:pt x="1281" y="69"/>
                </a:lnTo>
                <a:lnTo>
                  <a:pt x="1240" y="55"/>
                </a:lnTo>
                <a:lnTo>
                  <a:pt x="1200" y="14"/>
                </a:lnTo>
                <a:lnTo>
                  <a:pt x="1159" y="0"/>
                </a:lnTo>
                <a:lnTo>
                  <a:pt x="1104" y="0"/>
                </a:lnTo>
                <a:lnTo>
                  <a:pt x="1063" y="0"/>
                </a:lnTo>
                <a:lnTo>
                  <a:pt x="1022" y="14"/>
                </a:lnTo>
                <a:lnTo>
                  <a:pt x="981" y="28"/>
                </a:lnTo>
                <a:lnTo>
                  <a:pt x="940" y="28"/>
                </a:lnTo>
                <a:lnTo>
                  <a:pt x="872" y="28"/>
                </a:lnTo>
                <a:lnTo>
                  <a:pt x="831" y="28"/>
                </a:lnTo>
                <a:lnTo>
                  <a:pt x="722" y="28"/>
                </a:lnTo>
                <a:lnTo>
                  <a:pt x="681" y="28"/>
                </a:lnTo>
                <a:lnTo>
                  <a:pt x="572" y="28"/>
                </a:lnTo>
                <a:lnTo>
                  <a:pt x="531" y="28"/>
                </a:lnTo>
                <a:lnTo>
                  <a:pt x="490" y="28"/>
                </a:lnTo>
                <a:lnTo>
                  <a:pt x="422" y="28"/>
                </a:lnTo>
                <a:lnTo>
                  <a:pt x="313" y="14"/>
                </a:lnTo>
                <a:lnTo>
                  <a:pt x="259" y="0"/>
                </a:lnTo>
                <a:lnTo>
                  <a:pt x="177" y="0"/>
                </a:lnTo>
                <a:lnTo>
                  <a:pt x="136" y="0"/>
                </a:lnTo>
                <a:lnTo>
                  <a:pt x="95" y="0"/>
                </a:lnTo>
                <a:lnTo>
                  <a:pt x="54" y="0"/>
                </a:lnTo>
                <a:lnTo>
                  <a:pt x="40" y="41"/>
                </a:lnTo>
                <a:lnTo>
                  <a:pt x="0" y="82"/>
                </a:lnTo>
                <a:lnTo>
                  <a:pt x="0" y="123"/>
                </a:lnTo>
                <a:lnTo>
                  <a:pt x="27" y="164"/>
                </a:lnTo>
                <a:lnTo>
                  <a:pt x="23" y="170"/>
                </a:lnTo>
              </a:path>
            </a:pathLst>
          </a:custGeom>
          <a:solidFill>
            <a:schemeClr val="bg1"/>
          </a:solidFill>
          <a:ln w="12700" cap="rnd" cmpd="sng">
            <a:solidFill>
              <a:schemeClr val="tx1"/>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79" name="Freeform 7178"/>
          <p:cNvSpPr/>
          <p:nvPr/>
        </p:nvSpPr>
        <p:spPr>
          <a:xfrm>
            <a:off x="5186363" y="1538288"/>
            <a:ext cx="1144587" cy="401637"/>
          </a:xfrm>
          <a:custGeom>
            <a:avLst/>
            <a:gdLst/>
            <a:ahLst/>
            <a:cxnLst/>
            <a:rect l="l" t="t" r="r" b="b"/>
            <a:pathLst>
              <a:path w="721" h="253">
                <a:moveTo>
                  <a:pt x="717" y="183"/>
                </a:moveTo>
                <a:lnTo>
                  <a:pt x="720" y="153"/>
                </a:lnTo>
                <a:lnTo>
                  <a:pt x="693" y="126"/>
                </a:lnTo>
                <a:lnTo>
                  <a:pt x="684" y="99"/>
                </a:lnTo>
                <a:lnTo>
                  <a:pt x="657" y="81"/>
                </a:lnTo>
                <a:lnTo>
                  <a:pt x="630" y="72"/>
                </a:lnTo>
                <a:lnTo>
                  <a:pt x="603" y="54"/>
                </a:lnTo>
                <a:lnTo>
                  <a:pt x="576" y="54"/>
                </a:lnTo>
                <a:lnTo>
                  <a:pt x="549" y="54"/>
                </a:lnTo>
                <a:lnTo>
                  <a:pt x="522" y="45"/>
                </a:lnTo>
                <a:lnTo>
                  <a:pt x="495" y="27"/>
                </a:lnTo>
                <a:lnTo>
                  <a:pt x="468" y="9"/>
                </a:lnTo>
                <a:lnTo>
                  <a:pt x="441" y="0"/>
                </a:lnTo>
                <a:lnTo>
                  <a:pt x="414" y="0"/>
                </a:lnTo>
                <a:lnTo>
                  <a:pt x="387" y="9"/>
                </a:lnTo>
                <a:lnTo>
                  <a:pt x="360" y="18"/>
                </a:lnTo>
                <a:lnTo>
                  <a:pt x="333" y="36"/>
                </a:lnTo>
                <a:lnTo>
                  <a:pt x="306" y="45"/>
                </a:lnTo>
                <a:lnTo>
                  <a:pt x="279" y="54"/>
                </a:lnTo>
                <a:lnTo>
                  <a:pt x="252" y="63"/>
                </a:lnTo>
                <a:lnTo>
                  <a:pt x="225" y="63"/>
                </a:lnTo>
                <a:lnTo>
                  <a:pt x="198" y="72"/>
                </a:lnTo>
                <a:lnTo>
                  <a:pt x="171" y="72"/>
                </a:lnTo>
                <a:lnTo>
                  <a:pt x="144" y="72"/>
                </a:lnTo>
                <a:lnTo>
                  <a:pt x="117" y="72"/>
                </a:lnTo>
                <a:lnTo>
                  <a:pt x="90" y="72"/>
                </a:lnTo>
                <a:lnTo>
                  <a:pt x="63" y="72"/>
                </a:lnTo>
                <a:lnTo>
                  <a:pt x="36" y="81"/>
                </a:lnTo>
                <a:lnTo>
                  <a:pt x="9" y="99"/>
                </a:lnTo>
                <a:lnTo>
                  <a:pt x="9" y="126"/>
                </a:lnTo>
                <a:lnTo>
                  <a:pt x="0" y="153"/>
                </a:lnTo>
                <a:lnTo>
                  <a:pt x="0" y="180"/>
                </a:lnTo>
                <a:lnTo>
                  <a:pt x="0" y="207"/>
                </a:lnTo>
                <a:lnTo>
                  <a:pt x="27" y="216"/>
                </a:lnTo>
                <a:lnTo>
                  <a:pt x="54" y="216"/>
                </a:lnTo>
                <a:lnTo>
                  <a:pt x="81" y="216"/>
                </a:lnTo>
                <a:lnTo>
                  <a:pt x="108" y="216"/>
                </a:lnTo>
                <a:lnTo>
                  <a:pt x="135" y="216"/>
                </a:lnTo>
                <a:lnTo>
                  <a:pt x="162" y="216"/>
                </a:lnTo>
                <a:lnTo>
                  <a:pt x="189" y="216"/>
                </a:lnTo>
                <a:lnTo>
                  <a:pt x="216" y="216"/>
                </a:lnTo>
                <a:lnTo>
                  <a:pt x="243" y="216"/>
                </a:lnTo>
                <a:lnTo>
                  <a:pt x="306" y="216"/>
                </a:lnTo>
                <a:lnTo>
                  <a:pt x="342" y="216"/>
                </a:lnTo>
                <a:lnTo>
                  <a:pt x="378" y="216"/>
                </a:lnTo>
                <a:lnTo>
                  <a:pt x="405" y="216"/>
                </a:lnTo>
                <a:lnTo>
                  <a:pt x="432" y="216"/>
                </a:lnTo>
                <a:lnTo>
                  <a:pt x="459" y="216"/>
                </a:lnTo>
                <a:lnTo>
                  <a:pt x="468" y="243"/>
                </a:lnTo>
                <a:lnTo>
                  <a:pt x="495" y="252"/>
                </a:lnTo>
                <a:lnTo>
                  <a:pt x="549" y="252"/>
                </a:lnTo>
                <a:lnTo>
                  <a:pt x="576" y="252"/>
                </a:lnTo>
                <a:lnTo>
                  <a:pt x="603" y="252"/>
                </a:lnTo>
                <a:lnTo>
                  <a:pt x="630" y="252"/>
                </a:lnTo>
                <a:lnTo>
                  <a:pt x="684" y="243"/>
                </a:lnTo>
                <a:lnTo>
                  <a:pt x="693" y="216"/>
                </a:lnTo>
                <a:lnTo>
                  <a:pt x="702" y="189"/>
                </a:lnTo>
                <a:lnTo>
                  <a:pt x="702" y="162"/>
                </a:lnTo>
                <a:lnTo>
                  <a:pt x="669" y="183"/>
                </a:lnTo>
              </a:path>
            </a:pathLst>
          </a:custGeom>
          <a:solidFill>
            <a:schemeClr val="bg1"/>
          </a:solidFill>
          <a:ln w="12700" cap="rnd" cmpd="sng">
            <a:solidFill>
              <a:schemeClr val="tx1"/>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0" name="Right Arrow 7179"/>
          <p:cNvSpPr/>
          <p:nvPr/>
        </p:nvSpPr>
        <p:spPr>
          <a:xfrm rot="18900000">
            <a:off x="1873250" y="1949450"/>
            <a:ext cx="1054100" cy="520700"/>
          </a:xfrm>
          <a:prstGeom prst="rightArrow">
            <a:avLst>
              <a:gd name="adj1" fmla="val 50000"/>
              <a:gd name="adj2" fmla="val 82250"/>
            </a:avLst>
          </a:prstGeom>
          <a:solidFill>
            <a:schemeClr val="hlink"/>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1" name="Freeform 7180"/>
          <p:cNvSpPr/>
          <p:nvPr/>
        </p:nvSpPr>
        <p:spPr>
          <a:xfrm>
            <a:off x="4840288" y="1709738"/>
            <a:ext cx="2446337" cy="434975"/>
          </a:xfrm>
          <a:custGeom>
            <a:avLst/>
            <a:gdLst/>
            <a:ahLst/>
            <a:cxnLst/>
            <a:rect l="l" t="t" r="r" b="b"/>
            <a:pathLst>
              <a:path w="1541" h="274">
                <a:moveTo>
                  <a:pt x="1517" y="103"/>
                </a:moveTo>
                <a:lnTo>
                  <a:pt x="1472" y="95"/>
                </a:lnTo>
                <a:lnTo>
                  <a:pt x="1431" y="82"/>
                </a:lnTo>
                <a:lnTo>
                  <a:pt x="1390" y="82"/>
                </a:lnTo>
                <a:lnTo>
                  <a:pt x="1336" y="68"/>
                </a:lnTo>
                <a:lnTo>
                  <a:pt x="1295" y="68"/>
                </a:lnTo>
                <a:lnTo>
                  <a:pt x="1254" y="68"/>
                </a:lnTo>
                <a:lnTo>
                  <a:pt x="1213" y="95"/>
                </a:lnTo>
                <a:lnTo>
                  <a:pt x="1172" y="109"/>
                </a:lnTo>
                <a:lnTo>
                  <a:pt x="1131" y="109"/>
                </a:lnTo>
                <a:lnTo>
                  <a:pt x="1090" y="109"/>
                </a:lnTo>
                <a:lnTo>
                  <a:pt x="1036" y="109"/>
                </a:lnTo>
                <a:lnTo>
                  <a:pt x="995" y="109"/>
                </a:lnTo>
                <a:lnTo>
                  <a:pt x="954" y="109"/>
                </a:lnTo>
                <a:lnTo>
                  <a:pt x="913" y="95"/>
                </a:lnTo>
                <a:lnTo>
                  <a:pt x="859" y="82"/>
                </a:lnTo>
                <a:lnTo>
                  <a:pt x="818" y="68"/>
                </a:lnTo>
                <a:lnTo>
                  <a:pt x="777" y="41"/>
                </a:lnTo>
                <a:lnTo>
                  <a:pt x="736" y="27"/>
                </a:lnTo>
                <a:lnTo>
                  <a:pt x="695" y="14"/>
                </a:lnTo>
                <a:lnTo>
                  <a:pt x="654" y="0"/>
                </a:lnTo>
                <a:lnTo>
                  <a:pt x="600" y="14"/>
                </a:lnTo>
                <a:lnTo>
                  <a:pt x="559" y="41"/>
                </a:lnTo>
                <a:lnTo>
                  <a:pt x="518" y="54"/>
                </a:lnTo>
                <a:lnTo>
                  <a:pt x="477" y="68"/>
                </a:lnTo>
                <a:lnTo>
                  <a:pt x="395" y="68"/>
                </a:lnTo>
                <a:lnTo>
                  <a:pt x="340" y="68"/>
                </a:lnTo>
                <a:lnTo>
                  <a:pt x="272" y="54"/>
                </a:lnTo>
                <a:lnTo>
                  <a:pt x="231" y="41"/>
                </a:lnTo>
                <a:lnTo>
                  <a:pt x="190" y="27"/>
                </a:lnTo>
                <a:lnTo>
                  <a:pt x="136" y="0"/>
                </a:lnTo>
                <a:lnTo>
                  <a:pt x="95" y="0"/>
                </a:lnTo>
                <a:lnTo>
                  <a:pt x="54" y="0"/>
                </a:lnTo>
                <a:lnTo>
                  <a:pt x="13" y="14"/>
                </a:lnTo>
                <a:lnTo>
                  <a:pt x="0" y="68"/>
                </a:lnTo>
                <a:lnTo>
                  <a:pt x="0" y="109"/>
                </a:lnTo>
                <a:lnTo>
                  <a:pt x="0" y="150"/>
                </a:lnTo>
                <a:lnTo>
                  <a:pt x="0" y="191"/>
                </a:lnTo>
                <a:lnTo>
                  <a:pt x="68" y="204"/>
                </a:lnTo>
                <a:lnTo>
                  <a:pt x="177" y="204"/>
                </a:lnTo>
                <a:lnTo>
                  <a:pt x="218" y="204"/>
                </a:lnTo>
                <a:lnTo>
                  <a:pt x="259" y="204"/>
                </a:lnTo>
                <a:lnTo>
                  <a:pt x="300" y="218"/>
                </a:lnTo>
                <a:lnTo>
                  <a:pt x="340" y="259"/>
                </a:lnTo>
                <a:lnTo>
                  <a:pt x="381" y="273"/>
                </a:lnTo>
                <a:lnTo>
                  <a:pt x="436" y="273"/>
                </a:lnTo>
                <a:lnTo>
                  <a:pt x="477" y="273"/>
                </a:lnTo>
                <a:lnTo>
                  <a:pt x="518" y="259"/>
                </a:lnTo>
                <a:lnTo>
                  <a:pt x="559" y="245"/>
                </a:lnTo>
                <a:lnTo>
                  <a:pt x="600" y="245"/>
                </a:lnTo>
                <a:lnTo>
                  <a:pt x="668" y="245"/>
                </a:lnTo>
                <a:lnTo>
                  <a:pt x="709" y="245"/>
                </a:lnTo>
                <a:lnTo>
                  <a:pt x="818" y="245"/>
                </a:lnTo>
                <a:lnTo>
                  <a:pt x="859" y="245"/>
                </a:lnTo>
                <a:lnTo>
                  <a:pt x="968" y="245"/>
                </a:lnTo>
                <a:lnTo>
                  <a:pt x="1009" y="245"/>
                </a:lnTo>
                <a:lnTo>
                  <a:pt x="1050" y="245"/>
                </a:lnTo>
                <a:lnTo>
                  <a:pt x="1118" y="245"/>
                </a:lnTo>
                <a:lnTo>
                  <a:pt x="1227" y="259"/>
                </a:lnTo>
                <a:lnTo>
                  <a:pt x="1281" y="273"/>
                </a:lnTo>
                <a:lnTo>
                  <a:pt x="1363" y="273"/>
                </a:lnTo>
                <a:lnTo>
                  <a:pt x="1404" y="273"/>
                </a:lnTo>
                <a:lnTo>
                  <a:pt x="1445" y="273"/>
                </a:lnTo>
                <a:lnTo>
                  <a:pt x="1486" y="273"/>
                </a:lnTo>
                <a:lnTo>
                  <a:pt x="1500" y="232"/>
                </a:lnTo>
                <a:lnTo>
                  <a:pt x="1540" y="191"/>
                </a:lnTo>
                <a:lnTo>
                  <a:pt x="1540" y="150"/>
                </a:lnTo>
                <a:lnTo>
                  <a:pt x="1513" y="109"/>
                </a:lnTo>
                <a:lnTo>
                  <a:pt x="1517" y="103"/>
                </a:lnTo>
              </a:path>
            </a:pathLst>
          </a:custGeom>
          <a:solidFill>
            <a:schemeClr val="bg1"/>
          </a:solidFill>
          <a:ln w="12700" cap="rnd" cmpd="sng">
            <a:solidFill>
              <a:schemeClr val="tx1"/>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2" name="Rectangle 7181"/>
          <p:cNvSpPr/>
          <p:nvPr/>
        </p:nvSpPr>
        <p:spPr>
          <a:xfrm rot="20400000">
            <a:off x="4470400" y="11113"/>
            <a:ext cx="592138" cy="1895475"/>
          </a:xfrm>
          <a:prstGeom prst="rect">
            <a:avLst/>
          </a:prstGeom>
          <a:solidFill>
            <a:srgbClr val="EF91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3" name="Right Arrow 7182"/>
          <p:cNvSpPr/>
          <p:nvPr/>
        </p:nvSpPr>
        <p:spPr>
          <a:xfrm rot="17220000">
            <a:off x="4845050" y="1111250"/>
            <a:ext cx="1054100" cy="520700"/>
          </a:xfrm>
          <a:prstGeom prst="rightArrow">
            <a:avLst>
              <a:gd name="adj1" fmla="val 50000"/>
              <a:gd name="adj2" fmla="val 60563"/>
            </a:avLst>
          </a:prstGeom>
          <a:solidFill>
            <a:srgbClr val="EF91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4" name="Custom 10"/>
          <p:cNvSpPr/>
          <p:nvPr/>
        </p:nvSpPr>
        <p:spPr>
          <a:xfrm>
            <a:off x="6592888" y="1938338"/>
            <a:ext cx="2446337" cy="434975"/>
          </a:xfrm>
          <a:custGeom>
            <a:avLst/>
            <a:gdLst/>
            <a:ahLst/>
            <a:cxnLst/>
            <a:rect l="l" t="t" r="r" b="b"/>
            <a:pathLst>
              <a:path w="1541" h="274">
                <a:moveTo>
                  <a:pt x="1517" y="103"/>
                </a:moveTo>
                <a:lnTo>
                  <a:pt x="1472" y="95"/>
                </a:lnTo>
                <a:lnTo>
                  <a:pt x="1431" y="82"/>
                </a:lnTo>
                <a:lnTo>
                  <a:pt x="1390" y="82"/>
                </a:lnTo>
                <a:lnTo>
                  <a:pt x="1336" y="68"/>
                </a:lnTo>
                <a:lnTo>
                  <a:pt x="1295" y="68"/>
                </a:lnTo>
                <a:lnTo>
                  <a:pt x="1254" y="68"/>
                </a:lnTo>
                <a:lnTo>
                  <a:pt x="1213" y="95"/>
                </a:lnTo>
                <a:lnTo>
                  <a:pt x="1172" y="109"/>
                </a:lnTo>
                <a:lnTo>
                  <a:pt x="1131" y="109"/>
                </a:lnTo>
                <a:lnTo>
                  <a:pt x="1090" y="109"/>
                </a:lnTo>
                <a:lnTo>
                  <a:pt x="1036" y="109"/>
                </a:lnTo>
                <a:lnTo>
                  <a:pt x="995" y="109"/>
                </a:lnTo>
                <a:lnTo>
                  <a:pt x="954" y="109"/>
                </a:lnTo>
                <a:lnTo>
                  <a:pt x="913" y="95"/>
                </a:lnTo>
                <a:lnTo>
                  <a:pt x="859" y="82"/>
                </a:lnTo>
                <a:lnTo>
                  <a:pt x="818" y="68"/>
                </a:lnTo>
                <a:lnTo>
                  <a:pt x="777" y="41"/>
                </a:lnTo>
                <a:lnTo>
                  <a:pt x="736" y="27"/>
                </a:lnTo>
                <a:lnTo>
                  <a:pt x="695" y="14"/>
                </a:lnTo>
                <a:lnTo>
                  <a:pt x="654" y="0"/>
                </a:lnTo>
                <a:lnTo>
                  <a:pt x="600" y="14"/>
                </a:lnTo>
                <a:lnTo>
                  <a:pt x="559" y="41"/>
                </a:lnTo>
                <a:lnTo>
                  <a:pt x="518" y="54"/>
                </a:lnTo>
                <a:lnTo>
                  <a:pt x="477" y="68"/>
                </a:lnTo>
                <a:lnTo>
                  <a:pt x="395" y="68"/>
                </a:lnTo>
                <a:lnTo>
                  <a:pt x="340" y="68"/>
                </a:lnTo>
                <a:lnTo>
                  <a:pt x="272" y="54"/>
                </a:lnTo>
                <a:lnTo>
                  <a:pt x="231" y="41"/>
                </a:lnTo>
                <a:lnTo>
                  <a:pt x="190" y="27"/>
                </a:lnTo>
                <a:lnTo>
                  <a:pt x="136" y="0"/>
                </a:lnTo>
                <a:lnTo>
                  <a:pt x="95" y="0"/>
                </a:lnTo>
                <a:lnTo>
                  <a:pt x="54" y="0"/>
                </a:lnTo>
                <a:lnTo>
                  <a:pt x="13" y="14"/>
                </a:lnTo>
                <a:lnTo>
                  <a:pt x="0" y="68"/>
                </a:lnTo>
                <a:lnTo>
                  <a:pt x="0" y="109"/>
                </a:lnTo>
                <a:lnTo>
                  <a:pt x="0" y="150"/>
                </a:lnTo>
                <a:lnTo>
                  <a:pt x="0" y="191"/>
                </a:lnTo>
                <a:lnTo>
                  <a:pt x="68" y="204"/>
                </a:lnTo>
                <a:lnTo>
                  <a:pt x="177" y="204"/>
                </a:lnTo>
                <a:lnTo>
                  <a:pt x="218" y="204"/>
                </a:lnTo>
                <a:lnTo>
                  <a:pt x="259" y="204"/>
                </a:lnTo>
                <a:lnTo>
                  <a:pt x="300" y="218"/>
                </a:lnTo>
                <a:lnTo>
                  <a:pt x="340" y="259"/>
                </a:lnTo>
                <a:lnTo>
                  <a:pt x="381" y="273"/>
                </a:lnTo>
                <a:lnTo>
                  <a:pt x="436" y="273"/>
                </a:lnTo>
                <a:lnTo>
                  <a:pt x="477" y="273"/>
                </a:lnTo>
                <a:lnTo>
                  <a:pt x="518" y="259"/>
                </a:lnTo>
                <a:lnTo>
                  <a:pt x="559" y="245"/>
                </a:lnTo>
                <a:lnTo>
                  <a:pt x="600" y="245"/>
                </a:lnTo>
                <a:lnTo>
                  <a:pt x="668" y="245"/>
                </a:lnTo>
                <a:lnTo>
                  <a:pt x="709" y="245"/>
                </a:lnTo>
                <a:lnTo>
                  <a:pt x="818" y="245"/>
                </a:lnTo>
                <a:lnTo>
                  <a:pt x="859" y="245"/>
                </a:lnTo>
                <a:lnTo>
                  <a:pt x="968" y="245"/>
                </a:lnTo>
                <a:lnTo>
                  <a:pt x="1009" y="245"/>
                </a:lnTo>
                <a:lnTo>
                  <a:pt x="1050" y="245"/>
                </a:lnTo>
                <a:lnTo>
                  <a:pt x="1118" y="245"/>
                </a:lnTo>
                <a:lnTo>
                  <a:pt x="1227" y="259"/>
                </a:lnTo>
                <a:lnTo>
                  <a:pt x="1281" y="273"/>
                </a:lnTo>
                <a:lnTo>
                  <a:pt x="1363" y="273"/>
                </a:lnTo>
                <a:lnTo>
                  <a:pt x="1404" y="273"/>
                </a:lnTo>
                <a:lnTo>
                  <a:pt x="1445" y="273"/>
                </a:lnTo>
                <a:lnTo>
                  <a:pt x="1486" y="273"/>
                </a:lnTo>
                <a:lnTo>
                  <a:pt x="1500" y="232"/>
                </a:lnTo>
                <a:lnTo>
                  <a:pt x="1540" y="191"/>
                </a:lnTo>
                <a:lnTo>
                  <a:pt x="1540" y="150"/>
                </a:lnTo>
                <a:lnTo>
                  <a:pt x="1513" y="109"/>
                </a:lnTo>
                <a:lnTo>
                  <a:pt x="1517" y="103"/>
                </a:lnTo>
              </a:path>
            </a:pathLst>
          </a:custGeom>
          <a:solidFill>
            <a:schemeClr val="bg1"/>
          </a:solidFill>
          <a:ln w="12700" cap="rnd" cmpd="sng">
            <a:solidFill>
              <a:schemeClr val="tx1"/>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5" name="Rectangle 11"/>
          <p:cNvSpPr/>
          <p:nvPr/>
        </p:nvSpPr>
        <p:spPr>
          <a:xfrm>
            <a:off x="3032125" y="2297113"/>
            <a:ext cx="1624013" cy="7778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ctr"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Núcleos</a:t>
            </a:r>
          </a:p>
          <a:p>
            <a:pPr marL="0" marR="0" lvl="0" indent="0" algn="ctr"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de condensación</a:t>
            </a:r>
          </a:p>
          <a:p>
            <a:pPr marL="0" marR="0" lvl="0" indent="0" algn="ctr"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de agua</a:t>
            </a:r>
          </a:p>
        </p:txBody>
      </p:sp>
      <p:sp>
        <p:nvSpPr>
          <p:cNvPr id="7186" name="RightArrow 12"/>
          <p:cNvSpPr/>
          <p:nvPr/>
        </p:nvSpPr>
        <p:spPr>
          <a:xfrm rot="15000000" flipH="1">
            <a:off x="4084638" y="2671763"/>
            <a:ext cx="2581275" cy="676275"/>
          </a:xfrm>
          <a:prstGeom prst="rightArrow">
            <a:avLst>
              <a:gd name="adj1" fmla="val 50000"/>
              <a:gd name="adj2" fmla="val 60293"/>
            </a:avLst>
          </a:prstGeom>
          <a:solidFill>
            <a:srgbClr val="EF91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7" name="Line 13"/>
          <p:cNvSpPr/>
          <p:nvPr/>
        </p:nvSpPr>
        <p:spPr>
          <a:xfrm flipV="1">
            <a:off x="4800600" y="1752600"/>
            <a:ext cx="304800" cy="76200"/>
          </a:xfrm>
          <a:prstGeom prst="line">
            <a:avLst/>
          </a:prstGeom>
          <a:noFill/>
          <a:ln w="50800">
            <a:solidFill>
              <a:srgbClr val="EF9100"/>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8" name="Custom 14"/>
          <p:cNvSpPr/>
          <p:nvPr/>
        </p:nvSpPr>
        <p:spPr>
          <a:xfrm>
            <a:off x="5105400" y="1676400"/>
            <a:ext cx="306388" cy="306388"/>
          </a:xfrm>
          <a:custGeom>
            <a:avLst/>
            <a:gdLst/>
            <a:ahLst/>
            <a:cxnLst/>
            <a:rect l="l" t="t" r="r" b="b"/>
            <a:pathLst>
              <a:path w="193" h="193">
                <a:moveTo>
                  <a:pt x="0" y="48"/>
                </a:moveTo>
                <a:lnTo>
                  <a:pt x="192" y="0"/>
                </a:lnTo>
                <a:lnTo>
                  <a:pt x="144" y="192"/>
                </a:lnTo>
                <a:lnTo>
                  <a:pt x="48" y="144"/>
                </a:lnTo>
                <a:lnTo>
                  <a:pt x="0" y="48"/>
                </a:lnTo>
              </a:path>
            </a:pathLst>
          </a:custGeom>
          <a:solidFill>
            <a:schemeClr val="bg1"/>
          </a:solidFill>
          <a:ln w="12700" cap="rnd" cmpd="sng">
            <a:solidFill>
              <a:schemeClr val="bg1"/>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9" name="Rectangle 15"/>
          <p:cNvSpPr/>
          <p:nvPr/>
        </p:nvSpPr>
        <p:spPr>
          <a:xfrm>
            <a:off x="2879725" y="468313"/>
            <a:ext cx="1317625" cy="3206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Energía solar</a:t>
            </a:r>
          </a:p>
        </p:txBody>
      </p:sp>
      <p:sp>
        <p:nvSpPr>
          <p:cNvPr id="7190" name="Rectangle 16"/>
          <p:cNvSpPr/>
          <p:nvPr/>
        </p:nvSpPr>
        <p:spPr>
          <a:xfrm>
            <a:off x="5775325" y="773113"/>
            <a:ext cx="1401763" cy="3206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Reflejo albedo</a:t>
            </a:r>
          </a:p>
        </p:txBody>
      </p:sp>
      <p:sp>
        <p:nvSpPr>
          <p:cNvPr id="7191" name="Rectangle 17"/>
          <p:cNvSpPr/>
          <p:nvPr/>
        </p:nvSpPr>
        <p:spPr>
          <a:xfrm>
            <a:off x="7756525" y="1535113"/>
            <a:ext cx="735013" cy="3206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Nubes</a:t>
            </a:r>
          </a:p>
        </p:txBody>
      </p:sp>
      <p:sp>
        <p:nvSpPr>
          <p:cNvPr id="7192" name="RightArrow 18"/>
          <p:cNvSpPr/>
          <p:nvPr/>
        </p:nvSpPr>
        <p:spPr>
          <a:xfrm rot="7440000">
            <a:off x="4979988" y="4562475"/>
            <a:ext cx="793750" cy="476250"/>
          </a:xfrm>
          <a:prstGeom prst="rightArrow">
            <a:avLst>
              <a:gd name="adj1" fmla="val 50000"/>
              <a:gd name="adj2" fmla="val 67716"/>
            </a:avLst>
          </a:prstGeom>
          <a:solidFill>
            <a:srgbClr val="FAFD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93" name="RightArrow 19"/>
          <p:cNvSpPr/>
          <p:nvPr/>
        </p:nvSpPr>
        <p:spPr>
          <a:xfrm rot="9000000">
            <a:off x="4311650" y="5135563"/>
            <a:ext cx="857250" cy="495300"/>
          </a:xfrm>
          <a:prstGeom prst="rightArrow">
            <a:avLst>
              <a:gd name="adj1" fmla="val 50000"/>
              <a:gd name="adj2" fmla="val 70321"/>
            </a:avLst>
          </a:prstGeom>
          <a:solidFill>
            <a:srgbClr val="FAFD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94" name="Rectangle 7193"/>
          <p:cNvSpPr/>
          <p:nvPr/>
        </p:nvSpPr>
        <p:spPr>
          <a:xfrm>
            <a:off x="6232525" y="3668713"/>
            <a:ext cx="1592263" cy="3206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Temp. superficie</a:t>
            </a:r>
          </a:p>
        </p:txBody>
      </p:sp>
      <p:sp>
        <p:nvSpPr>
          <p:cNvPr id="7195" name="Right Arrow 7194"/>
          <p:cNvSpPr/>
          <p:nvPr/>
        </p:nvSpPr>
        <p:spPr>
          <a:xfrm rot="9300000">
            <a:off x="3473450" y="5516563"/>
            <a:ext cx="857250" cy="495300"/>
          </a:xfrm>
          <a:prstGeom prst="rightArrow">
            <a:avLst>
              <a:gd name="adj1" fmla="val 50000"/>
              <a:gd name="adj2" fmla="val 70321"/>
            </a:avLst>
          </a:prstGeom>
          <a:solidFill>
            <a:srgbClr val="FAFD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96" name="Rectangle 7195"/>
          <p:cNvSpPr/>
          <p:nvPr/>
        </p:nvSpPr>
        <p:spPr>
          <a:xfrm>
            <a:off x="5013325" y="5573713"/>
            <a:ext cx="1878013" cy="549275"/>
          </a:xfrm>
          <a:prstGeom prst="rect">
            <a:avLst/>
          </a:prstGeom>
          <a:solidFill>
            <a:srgbClr val="8CF4EA"/>
          </a:solid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Producción de DMS</a:t>
            </a:r>
          </a:p>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por fitoplancton</a:t>
            </a:r>
          </a:p>
        </p:txBody>
      </p:sp>
      <p:sp>
        <p:nvSpPr>
          <p:cNvPr id="7197" name="Freeform 7196"/>
          <p:cNvSpPr/>
          <p:nvPr/>
        </p:nvSpPr>
        <p:spPr>
          <a:xfrm>
            <a:off x="495300" y="4762500"/>
            <a:ext cx="2224088" cy="2020888"/>
          </a:xfrm>
          <a:custGeom>
            <a:avLst/>
            <a:gdLst/>
            <a:ahLst/>
            <a:cxnLst/>
            <a:rect l="l" t="t" r="r" b="b"/>
            <a:pathLst>
              <a:path w="1401" h="1273">
                <a:moveTo>
                  <a:pt x="360" y="302"/>
                </a:moveTo>
                <a:lnTo>
                  <a:pt x="352" y="279"/>
                </a:lnTo>
                <a:lnTo>
                  <a:pt x="328" y="295"/>
                </a:lnTo>
                <a:lnTo>
                  <a:pt x="304" y="310"/>
                </a:lnTo>
                <a:lnTo>
                  <a:pt x="280" y="326"/>
                </a:lnTo>
                <a:lnTo>
                  <a:pt x="272" y="349"/>
                </a:lnTo>
                <a:lnTo>
                  <a:pt x="248" y="365"/>
                </a:lnTo>
                <a:lnTo>
                  <a:pt x="248" y="388"/>
                </a:lnTo>
                <a:lnTo>
                  <a:pt x="248" y="411"/>
                </a:lnTo>
                <a:lnTo>
                  <a:pt x="232" y="434"/>
                </a:lnTo>
                <a:lnTo>
                  <a:pt x="224" y="458"/>
                </a:lnTo>
                <a:lnTo>
                  <a:pt x="216" y="481"/>
                </a:lnTo>
                <a:lnTo>
                  <a:pt x="216" y="504"/>
                </a:lnTo>
                <a:lnTo>
                  <a:pt x="216" y="527"/>
                </a:lnTo>
                <a:lnTo>
                  <a:pt x="208" y="551"/>
                </a:lnTo>
                <a:lnTo>
                  <a:pt x="192" y="574"/>
                </a:lnTo>
                <a:lnTo>
                  <a:pt x="184" y="597"/>
                </a:lnTo>
                <a:lnTo>
                  <a:pt x="184" y="620"/>
                </a:lnTo>
                <a:lnTo>
                  <a:pt x="184" y="644"/>
                </a:lnTo>
                <a:lnTo>
                  <a:pt x="184" y="667"/>
                </a:lnTo>
                <a:lnTo>
                  <a:pt x="200" y="690"/>
                </a:lnTo>
                <a:lnTo>
                  <a:pt x="200" y="714"/>
                </a:lnTo>
                <a:lnTo>
                  <a:pt x="200" y="737"/>
                </a:lnTo>
                <a:lnTo>
                  <a:pt x="200" y="760"/>
                </a:lnTo>
                <a:lnTo>
                  <a:pt x="216" y="783"/>
                </a:lnTo>
                <a:lnTo>
                  <a:pt x="232" y="807"/>
                </a:lnTo>
                <a:lnTo>
                  <a:pt x="232" y="830"/>
                </a:lnTo>
                <a:lnTo>
                  <a:pt x="232" y="853"/>
                </a:lnTo>
                <a:lnTo>
                  <a:pt x="232" y="876"/>
                </a:lnTo>
                <a:lnTo>
                  <a:pt x="256" y="884"/>
                </a:lnTo>
                <a:lnTo>
                  <a:pt x="280" y="892"/>
                </a:lnTo>
                <a:lnTo>
                  <a:pt x="280" y="915"/>
                </a:lnTo>
                <a:lnTo>
                  <a:pt x="296" y="938"/>
                </a:lnTo>
                <a:lnTo>
                  <a:pt x="312" y="962"/>
                </a:lnTo>
                <a:lnTo>
                  <a:pt x="328" y="985"/>
                </a:lnTo>
                <a:lnTo>
                  <a:pt x="352" y="993"/>
                </a:lnTo>
                <a:lnTo>
                  <a:pt x="360" y="1016"/>
                </a:lnTo>
                <a:lnTo>
                  <a:pt x="368" y="1039"/>
                </a:lnTo>
                <a:lnTo>
                  <a:pt x="392" y="1055"/>
                </a:lnTo>
                <a:lnTo>
                  <a:pt x="400" y="1078"/>
                </a:lnTo>
                <a:lnTo>
                  <a:pt x="424" y="1086"/>
                </a:lnTo>
                <a:lnTo>
                  <a:pt x="448" y="1101"/>
                </a:lnTo>
                <a:lnTo>
                  <a:pt x="464" y="1125"/>
                </a:lnTo>
                <a:lnTo>
                  <a:pt x="488" y="1132"/>
                </a:lnTo>
                <a:lnTo>
                  <a:pt x="512" y="1148"/>
                </a:lnTo>
                <a:lnTo>
                  <a:pt x="544" y="1148"/>
                </a:lnTo>
                <a:lnTo>
                  <a:pt x="568" y="1156"/>
                </a:lnTo>
                <a:lnTo>
                  <a:pt x="592" y="1163"/>
                </a:lnTo>
                <a:lnTo>
                  <a:pt x="616" y="1171"/>
                </a:lnTo>
                <a:lnTo>
                  <a:pt x="640" y="1179"/>
                </a:lnTo>
                <a:lnTo>
                  <a:pt x="664" y="1179"/>
                </a:lnTo>
                <a:lnTo>
                  <a:pt x="688" y="1187"/>
                </a:lnTo>
                <a:lnTo>
                  <a:pt x="712" y="1187"/>
                </a:lnTo>
                <a:lnTo>
                  <a:pt x="744" y="1194"/>
                </a:lnTo>
                <a:lnTo>
                  <a:pt x="768" y="1194"/>
                </a:lnTo>
                <a:lnTo>
                  <a:pt x="792" y="1194"/>
                </a:lnTo>
                <a:lnTo>
                  <a:pt x="808" y="1171"/>
                </a:lnTo>
                <a:lnTo>
                  <a:pt x="808" y="1148"/>
                </a:lnTo>
                <a:lnTo>
                  <a:pt x="864" y="1140"/>
                </a:lnTo>
                <a:lnTo>
                  <a:pt x="888" y="1140"/>
                </a:lnTo>
                <a:lnTo>
                  <a:pt x="912" y="1132"/>
                </a:lnTo>
                <a:lnTo>
                  <a:pt x="936" y="1117"/>
                </a:lnTo>
                <a:lnTo>
                  <a:pt x="960" y="1109"/>
                </a:lnTo>
                <a:lnTo>
                  <a:pt x="984" y="1094"/>
                </a:lnTo>
                <a:lnTo>
                  <a:pt x="1016" y="1070"/>
                </a:lnTo>
                <a:lnTo>
                  <a:pt x="1040" y="1055"/>
                </a:lnTo>
                <a:lnTo>
                  <a:pt x="1072" y="1039"/>
                </a:lnTo>
                <a:lnTo>
                  <a:pt x="1096" y="1032"/>
                </a:lnTo>
                <a:lnTo>
                  <a:pt x="1112" y="1008"/>
                </a:lnTo>
                <a:lnTo>
                  <a:pt x="1120" y="985"/>
                </a:lnTo>
                <a:lnTo>
                  <a:pt x="1144" y="970"/>
                </a:lnTo>
                <a:lnTo>
                  <a:pt x="1152" y="946"/>
                </a:lnTo>
                <a:lnTo>
                  <a:pt x="1152" y="923"/>
                </a:lnTo>
                <a:lnTo>
                  <a:pt x="1168" y="900"/>
                </a:lnTo>
                <a:lnTo>
                  <a:pt x="1176" y="876"/>
                </a:lnTo>
                <a:lnTo>
                  <a:pt x="1184" y="853"/>
                </a:lnTo>
                <a:lnTo>
                  <a:pt x="1184" y="830"/>
                </a:lnTo>
                <a:lnTo>
                  <a:pt x="1216" y="822"/>
                </a:lnTo>
                <a:lnTo>
                  <a:pt x="1240" y="799"/>
                </a:lnTo>
                <a:lnTo>
                  <a:pt x="1248" y="776"/>
                </a:lnTo>
                <a:lnTo>
                  <a:pt x="1248" y="752"/>
                </a:lnTo>
                <a:lnTo>
                  <a:pt x="1248" y="729"/>
                </a:lnTo>
                <a:lnTo>
                  <a:pt x="1248" y="706"/>
                </a:lnTo>
                <a:lnTo>
                  <a:pt x="1248" y="683"/>
                </a:lnTo>
                <a:lnTo>
                  <a:pt x="1256" y="659"/>
                </a:lnTo>
                <a:lnTo>
                  <a:pt x="1256" y="636"/>
                </a:lnTo>
                <a:lnTo>
                  <a:pt x="1264" y="613"/>
                </a:lnTo>
                <a:lnTo>
                  <a:pt x="1272" y="589"/>
                </a:lnTo>
                <a:lnTo>
                  <a:pt x="1272" y="566"/>
                </a:lnTo>
                <a:lnTo>
                  <a:pt x="1280" y="543"/>
                </a:lnTo>
                <a:lnTo>
                  <a:pt x="1280" y="520"/>
                </a:lnTo>
                <a:lnTo>
                  <a:pt x="1280" y="496"/>
                </a:lnTo>
                <a:lnTo>
                  <a:pt x="1280" y="520"/>
                </a:lnTo>
                <a:lnTo>
                  <a:pt x="1272" y="543"/>
                </a:lnTo>
                <a:lnTo>
                  <a:pt x="1264" y="520"/>
                </a:lnTo>
                <a:lnTo>
                  <a:pt x="1264" y="496"/>
                </a:lnTo>
                <a:lnTo>
                  <a:pt x="1264" y="473"/>
                </a:lnTo>
                <a:lnTo>
                  <a:pt x="1264" y="450"/>
                </a:lnTo>
                <a:lnTo>
                  <a:pt x="1240" y="434"/>
                </a:lnTo>
                <a:lnTo>
                  <a:pt x="1232" y="411"/>
                </a:lnTo>
                <a:lnTo>
                  <a:pt x="1216" y="388"/>
                </a:lnTo>
                <a:lnTo>
                  <a:pt x="1200" y="365"/>
                </a:lnTo>
                <a:lnTo>
                  <a:pt x="1200" y="341"/>
                </a:lnTo>
                <a:lnTo>
                  <a:pt x="1176" y="326"/>
                </a:lnTo>
                <a:lnTo>
                  <a:pt x="1160" y="302"/>
                </a:lnTo>
                <a:lnTo>
                  <a:pt x="1136" y="295"/>
                </a:lnTo>
                <a:lnTo>
                  <a:pt x="1112" y="279"/>
                </a:lnTo>
                <a:lnTo>
                  <a:pt x="1096" y="256"/>
                </a:lnTo>
                <a:lnTo>
                  <a:pt x="1072" y="256"/>
                </a:lnTo>
                <a:lnTo>
                  <a:pt x="1072" y="233"/>
                </a:lnTo>
                <a:lnTo>
                  <a:pt x="1056" y="209"/>
                </a:lnTo>
                <a:lnTo>
                  <a:pt x="1040" y="186"/>
                </a:lnTo>
                <a:lnTo>
                  <a:pt x="1016" y="171"/>
                </a:lnTo>
                <a:lnTo>
                  <a:pt x="992" y="155"/>
                </a:lnTo>
                <a:lnTo>
                  <a:pt x="968" y="140"/>
                </a:lnTo>
                <a:lnTo>
                  <a:pt x="944" y="132"/>
                </a:lnTo>
                <a:lnTo>
                  <a:pt x="920" y="116"/>
                </a:lnTo>
                <a:lnTo>
                  <a:pt x="896" y="109"/>
                </a:lnTo>
                <a:lnTo>
                  <a:pt x="872" y="109"/>
                </a:lnTo>
                <a:lnTo>
                  <a:pt x="848" y="101"/>
                </a:lnTo>
                <a:lnTo>
                  <a:pt x="824" y="101"/>
                </a:lnTo>
                <a:lnTo>
                  <a:pt x="800" y="101"/>
                </a:lnTo>
                <a:lnTo>
                  <a:pt x="776" y="101"/>
                </a:lnTo>
                <a:lnTo>
                  <a:pt x="728" y="101"/>
                </a:lnTo>
                <a:lnTo>
                  <a:pt x="704" y="101"/>
                </a:lnTo>
                <a:lnTo>
                  <a:pt x="680" y="93"/>
                </a:lnTo>
                <a:lnTo>
                  <a:pt x="656" y="93"/>
                </a:lnTo>
                <a:lnTo>
                  <a:pt x="632" y="93"/>
                </a:lnTo>
                <a:lnTo>
                  <a:pt x="656" y="101"/>
                </a:lnTo>
                <a:lnTo>
                  <a:pt x="680" y="101"/>
                </a:lnTo>
                <a:lnTo>
                  <a:pt x="656" y="109"/>
                </a:lnTo>
                <a:lnTo>
                  <a:pt x="632" y="109"/>
                </a:lnTo>
                <a:lnTo>
                  <a:pt x="600" y="124"/>
                </a:lnTo>
                <a:lnTo>
                  <a:pt x="576" y="140"/>
                </a:lnTo>
                <a:lnTo>
                  <a:pt x="552" y="155"/>
                </a:lnTo>
                <a:lnTo>
                  <a:pt x="528" y="171"/>
                </a:lnTo>
                <a:lnTo>
                  <a:pt x="504" y="178"/>
                </a:lnTo>
                <a:lnTo>
                  <a:pt x="432" y="178"/>
                </a:lnTo>
                <a:lnTo>
                  <a:pt x="384" y="178"/>
                </a:lnTo>
                <a:lnTo>
                  <a:pt x="408" y="178"/>
                </a:lnTo>
                <a:lnTo>
                  <a:pt x="424" y="202"/>
                </a:lnTo>
                <a:lnTo>
                  <a:pt x="400" y="217"/>
                </a:lnTo>
                <a:lnTo>
                  <a:pt x="384" y="240"/>
                </a:lnTo>
                <a:lnTo>
                  <a:pt x="384" y="264"/>
                </a:lnTo>
                <a:lnTo>
                  <a:pt x="360" y="279"/>
                </a:lnTo>
                <a:lnTo>
                  <a:pt x="336" y="287"/>
                </a:lnTo>
                <a:lnTo>
                  <a:pt x="312" y="279"/>
                </a:lnTo>
                <a:lnTo>
                  <a:pt x="288" y="256"/>
                </a:lnTo>
                <a:lnTo>
                  <a:pt x="280" y="233"/>
                </a:lnTo>
                <a:lnTo>
                  <a:pt x="256" y="217"/>
                </a:lnTo>
                <a:lnTo>
                  <a:pt x="240" y="186"/>
                </a:lnTo>
                <a:lnTo>
                  <a:pt x="216" y="163"/>
                </a:lnTo>
                <a:lnTo>
                  <a:pt x="192" y="147"/>
                </a:lnTo>
                <a:lnTo>
                  <a:pt x="136" y="124"/>
                </a:lnTo>
                <a:lnTo>
                  <a:pt x="104" y="109"/>
                </a:lnTo>
                <a:lnTo>
                  <a:pt x="80" y="93"/>
                </a:lnTo>
                <a:lnTo>
                  <a:pt x="56" y="78"/>
                </a:lnTo>
                <a:lnTo>
                  <a:pt x="40" y="54"/>
                </a:lnTo>
                <a:lnTo>
                  <a:pt x="40" y="31"/>
                </a:lnTo>
                <a:lnTo>
                  <a:pt x="64" y="16"/>
                </a:lnTo>
                <a:lnTo>
                  <a:pt x="88" y="8"/>
                </a:lnTo>
                <a:lnTo>
                  <a:pt x="112" y="0"/>
                </a:lnTo>
                <a:lnTo>
                  <a:pt x="168" y="0"/>
                </a:lnTo>
                <a:lnTo>
                  <a:pt x="192" y="0"/>
                </a:lnTo>
                <a:lnTo>
                  <a:pt x="272" y="0"/>
                </a:lnTo>
                <a:lnTo>
                  <a:pt x="304" y="0"/>
                </a:lnTo>
                <a:lnTo>
                  <a:pt x="360" y="0"/>
                </a:lnTo>
                <a:lnTo>
                  <a:pt x="392" y="0"/>
                </a:lnTo>
                <a:lnTo>
                  <a:pt x="416" y="0"/>
                </a:lnTo>
                <a:lnTo>
                  <a:pt x="488" y="0"/>
                </a:lnTo>
                <a:lnTo>
                  <a:pt x="552" y="0"/>
                </a:lnTo>
                <a:lnTo>
                  <a:pt x="600" y="0"/>
                </a:lnTo>
                <a:lnTo>
                  <a:pt x="664" y="0"/>
                </a:lnTo>
                <a:lnTo>
                  <a:pt x="688" y="0"/>
                </a:lnTo>
                <a:lnTo>
                  <a:pt x="760" y="0"/>
                </a:lnTo>
                <a:lnTo>
                  <a:pt x="808" y="0"/>
                </a:lnTo>
                <a:lnTo>
                  <a:pt x="872" y="0"/>
                </a:lnTo>
                <a:lnTo>
                  <a:pt x="896" y="0"/>
                </a:lnTo>
                <a:lnTo>
                  <a:pt x="920" y="0"/>
                </a:lnTo>
                <a:lnTo>
                  <a:pt x="944" y="0"/>
                </a:lnTo>
                <a:lnTo>
                  <a:pt x="968" y="0"/>
                </a:lnTo>
                <a:lnTo>
                  <a:pt x="1000" y="0"/>
                </a:lnTo>
                <a:lnTo>
                  <a:pt x="1064" y="0"/>
                </a:lnTo>
                <a:lnTo>
                  <a:pt x="1096" y="0"/>
                </a:lnTo>
                <a:lnTo>
                  <a:pt x="1128" y="0"/>
                </a:lnTo>
                <a:lnTo>
                  <a:pt x="1192" y="0"/>
                </a:lnTo>
                <a:lnTo>
                  <a:pt x="1216" y="0"/>
                </a:lnTo>
                <a:lnTo>
                  <a:pt x="1248" y="0"/>
                </a:lnTo>
                <a:lnTo>
                  <a:pt x="1304" y="0"/>
                </a:lnTo>
                <a:lnTo>
                  <a:pt x="1368" y="0"/>
                </a:lnTo>
                <a:lnTo>
                  <a:pt x="1384" y="31"/>
                </a:lnTo>
                <a:lnTo>
                  <a:pt x="1400" y="54"/>
                </a:lnTo>
                <a:lnTo>
                  <a:pt x="1400" y="78"/>
                </a:lnTo>
                <a:lnTo>
                  <a:pt x="1400" y="101"/>
                </a:lnTo>
                <a:lnTo>
                  <a:pt x="1400" y="124"/>
                </a:lnTo>
                <a:lnTo>
                  <a:pt x="1400" y="147"/>
                </a:lnTo>
                <a:lnTo>
                  <a:pt x="1400" y="171"/>
                </a:lnTo>
                <a:lnTo>
                  <a:pt x="1400" y="194"/>
                </a:lnTo>
                <a:lnTo>
                  <a:pt x="1400" y="217"/>
                </a:lnTo>
                <a:lnTo>
                  <a:pt x="1400" y="240"/>
                </a:lnTo>
                <a:lnTo>
                  <a:pt x="1400" y="264"/>
                </a:lnTo>
                <a:lnTo>
                  <a:pt x="1384" y="287"/>
                </a:lnTo>
                <a:lnTo>
                  <a:pt x="1368" y="310"/>
                </a:lnTo>
                <a:lnTo>
                  <a:pt x="1352" y="334"/>
                </a:lnTo>
                <a:lnTo>
                  <a:pt x="1336" y="357"/>
                </a:lnTo>
                <a:lnTo>
                  <a:pt x="1320" y="380"/>
                </a:lnTo>
                <a:lnTo>
                  <a:pt x="1320" y="403"/>
                </a:lnTo>
                <a:lnTo>
                  <a:pt x="1320" y="427"/>
                </a:lnTo>
                <a:lnTo>
                  <a:pt x="1312" y="450"/>
                </a:lnTo>
                <a:lnTo>
                  <a:pt x="1304" y="473"/>
                </a:lnTo>
                <a:lnTo>
                  <a:pt x="1288" y="496"/>
                </a:lnTo>
                <a:lnTo>
                  <a:pt x="1288" y="520"/>
                </a:lnTo>
                <a:lnTo>
                  <a:pt x="1288" y="543"/>
                </a:lnTo>
                <a:lnTo>
                  <a:pt x="1288" y="566"/>
                </a:lnTo>
                <a:lnTo>
                  <a:pt x="1288" y="589"/>
                </a:lnTo>
                <a:lnTo>
                  <a:pt x="1288" y="613"/>
                </a:lnTo>
                <a:lnTo>
                  <a:pt x="1288" y="636"/>
                </a:lnTo>
                <a:lnTo>
                  <a:pt x="1304" y="659"/>
                </a:lnTo>
                <a:lnTo>
                  <a:pt x="1304" y="683"/>
                </a:lnTo>
                <a:lnTo>
                  <a:pt x="1304" y="706"/>
                </a:lnTo>
                <a:lnTo>
                  <a:pt x="1304" y="729"/>
                </a:lnTo>
                <a:lnTo>
                  <a:pt x="1304" y="752"/>
                </a:lnTo>
                <a:lnTo>
                  <a:pt x="1304" y="776"/>
                </a:lnTo>
                <a:lnTo>
                  <a:pt x="1296" y="799"/>
                </a:lnTo>
                <a:lnTo>
                  <a:pt x="1288" y="830"/>
                </a:lnTo>
                <a:lnTo>
                  <a:pt x="1288" y="853"/>
                </a:lnTo>
                <a:lnTo>
                  <a:pt x="1288" y="876"/>
                </a:lnTo>
                <a:lnTo>
                  <a:pt x="1280" y="900"/>
                </a:lnTo>
                <a:lnTo>
                  <a:pt x="1280" y="923"/>
                </a:lnTo>
                <a:lnTo>
                  <a:pt x="1280" y="946"/>
                </a:lnTo>
                <a:lnTo>
                  <a:pt x="1280" y="970"/>
                </a:lnTo>
                <a:lnTo>
                  <a:pt x="1280" y="993"/>
                </a:lnTo>
                <a:lnTo>
                  <a:pt x="1288" y="1016"/>
                </a:lnTo>
                <a:lnTo>
                  <a:pt x="1304" y="1039"/>
                </a:lnTo>
                <a:lnTo>
                  <a:pt x="1320" y="1063"/>
                </a:lnTo>
                <a:lnTo>
                  <a:pt x="1336" y="1086"/>
                </a:lnTo>
                <a:lnTo>
                  <a:pt x="1336" y="1109"/>
                </a:lnTo>
                <a:lnTo>
                  <a:pt x="1336" y="1132"/>
                </a:lnTo>
                <a:lnTo>
                  <a:pt x="1320" y="1156"/>
                </a:lnTo>
                <a:lnTo>
                  <a:pt x="1320" y="1179"/>
                </a:lnTo>
                <a:lnTo>
                  <a:pt x="1296" y="1187"/>
                </a:lnTo>
                <a:lnTo>
                  <a:pt x="1280" y="1210"/>
                </a:lnTo>
                <a:lnTo>
                  <a:pt x="1256" y="1233"/>
                </a:lnTo>
                <a:lnTo>
                  <a:pt x="1224" y="1233"/>
                </a:lnTo>
                <a:lnTo>
                  <a:pt x="1200" y="1233"/>
                </a:lnTo>
                <a:lnTo>
                  <a:pt x="1176" y="1233"/>
                </a:lnTo>
                <a:lnTo>
                  <a:pt x="1144" y="1233"/>
                </a:lnTo>
                <a:lnTo>
                  <a:pt x="1120" y="1233"/>
                </a:lnTo>
                <a:lnTo>
                  <a:pt x="1096" y="1233"/>
                </a:lnTo>
                <a:lnTo>
                  <a:pt x="1064" y="1233"/>
                </a:lnTo>
                <a:lnTo>
                  <a:pt x="1008" y="1233"/>
                </a:lnTo>
                <a:lnTo>
                  <a:pt x="952" y="1233"/>
                </a:lnTo>
                <a:lnTo>
                  <a:pt x="928" y="1233"/>
                </a:lnTo>
                <a:lnTo>
                  <a:pt x="904" y="1233"/>
                </a:lnTo>
                <a:lnTo>
                  <a:pt x="880" y="1233"/>
                </a:lnTo>
                <a:lnTo>
                  <a:pt x="856" y="1241"/>
                </a:lnTo>
                <a:lnTo>
                  <a:pt x="832" y="1249"/>
                </a:lnTo>
                <a:lnTo>
                  <a:pt x="800" y="1264"/>
                </a:lnTo>
                <a:lnTo>
                  <a:pt x="768" y="1272"/>
                </a:lnTo>
                <a:lnTo>
                  <a:pt x="744" y="1272"/>
                </a:lnTo>
                <a:lnTo>
                  <a:pt x="712" y="1272"/>
                </a:lnTo>
                <a:lnTo>
                  <a:pt x="688" y="1264"/>
                </a:lnTo>
                <a:lnTo>
                  <a:pt x="640" y="1264"/>
                </a:lnTo>
                <a:lnTo>
                  <a:pt x="576" y="1256"/>
                </a:lnTo>
                <a:lnTo>
                  <a:pt x="544" y="1241"/>
                </a:lnTo>
                <a:lnTo>
                  <a:pt x="520" y="1233"/>
                </a:lnTo>
                <a:lnTo>
                  <a:pt x="496" y="1225"/>
                </a:lnTo>
                <a:lnTo>
                  <a:pt x="472" y="1225"/>
                </a:lnTo>
                <a:lnTo>
                  <a:pt x="448" y="1218"/>
                </a:lnTo>
                <a:lnTo>
                  <a:pt x="424" y="1218"/>
                </a:lnTo>
                <a:lnTo>
                  <a:pt x="400" y="1218"/>
                </a:lnTo>
                <a:lnTo>
                  <a:pt x="336" y="1225"/>
                </a:lnTo>
                <a:lnTo>
                  <a:pt x="312" y="1225"/>
                </a:lnTo>
                <a:lnTo>
                  <a:pt x="288" y="1225"/>
                </a:lnTo>
                <a:lnTo>
                  <a:pt x="264" y="1225"/>
                </a:lnTo>
                <a:lnTo>
                  <a:pt x="240" y="1225"/>
                </a:lnTo>
                <a:lnTo>
                  <a:pt x="216" y="1225"/>
                </a:lnTo>
                <a:lnTo>
                  <a:pt x="192" y="1225"/>
                </a:lnTo>
                <a:lnTo>
                  <a:pt x="168" y="1218"/>
                </a:lnTo>
                <a:lnTo>
                  <a:pt x="112" y="1218"/>
                </a:lnTo>
                <a:lnTo>
                  <a:pt x="88" y="1210"/>
                </a:lnTo>
                <a:lnTo>
                  <a:pt x="80" y="1187"/>
                </a:lnTo>
                <a:lnTo>
                  <a:pt x="64" y="1163"/>
                </a:lnTo>
                <a:lnTo>
                  <a:pt x="48" y="1140"/>
                </a:lnTo>
                <a:lnTo>
                  <a:pt x="48" y="1117"/>
                </a:lnTo>
                <a:lnTo>
                  <a:pt x="40" y="1094"/>
                </a:lnTo>
                <a:lnTo>
                  <a:pt x="40" y="1070"/>
                </a:lnTo>
                <a:lnTo>
                  <a:pt x="40" y="1047"/>
                </a:lnTo>
                <a:lnTo>
                  <a:pt x="32" y="1024"/>
                </a:lnTo>
                <a:lnTo>
                  <a:pt x="24" y="1001"/>
                </a:lnTo>
                <a:lnTo>
                  <a:pt x="16" y="977"/>
                </a:lnTo>
                <a:lnTo>
                  <a:pt x="16" y="946"/>
                </a:lnTo>
                <a:lnTo>
                  <a:pt x="16" y="915"/>
                </a:lnTo>
                <a:lnTo>
                  <a:pt x="8" y="892"/>
                </a:lnTo>
                <a:lnTo>
                  <a:pt x="0" y="869"/>
                </a:lnTo>
                <a:lnTo>
                  <a:pt x="0" y="845"/>
                </a:lnTo>
                <a:lnTo>
                  <a:pt x="0" y="814"/>
                </a:lnTo>
                <a:lnTo>
                  <a:pt x="0" y="791"/>
                </a:lnTo>
                <a:lnTo>
                  <a:pt x="0" y="768"/>
                </a:lnTo>
                <a:lnTo>
                  <a:pt x="0" y="745"/>
                </a:lnTo>
                <a:lnTo>
                  <a:pt x="0" y="721"/>
                </a:lnTo>
                <a:lnTo>
                  <a:pt x="0" y="698"/>
                </a:lnTo>
                <a:lnTo>
                  <a:pt x="0" y="667"/>
                </a:lnTo>
                <a:lnTo>
                  <a:pt x="0" y="644"/>
                </a:lnTo>
                <a:lnTo>
                  <a:pt x="0" y="620"/>
                </a:lnTo>
                <a:lnTo>
                  <a:pt x="0" y="597"/>
                </a:lnTo>
                <a:lnTo>
                  <a:pt x="0" y="574"/>
                </a:lnTo>
                <a:lnTo>
                  <a:pt x="0" y="551"/>
                </a:lnTo>
                <a:lnTo>
                  <a:pt x="0" y="527"/>
                </a:lnTo>
                <a:lnTo>
                  <a:pt x="0" y="504"/>
                </a:lnTo>
                <a:lnTo>
                  <a:pt x="0" y="481"/>
                </a:lnTo>
                <a:lnTo>
                  <a:pt x="0" y="458"/>
                </a:lnTo>
                <a:lnTo>
                  <a:pt x="0" y="427"/>
                </a:lnTo>
                <a:lnTo>
                  <a:pt x="8" y="396"/>
                </a:lnTo>
                <a:lnTo>
                  <a:pt x="24" y="365"/>
                </a:lnTo>
                <a:lnTo>
                  <a:pt x="32" y="341"/>
                </a:lnTo>
                <a:lnTo>
                  <a:pt x="40" y="318"/>
                </a:lnTo>
                <a:lnTo>
                  <a:pt x="56" y="295"/>
                </a:lnTo>
                <a:lnTo>
                  <a:pt x="64" y="271"/>
                </a:lnTo>
                <a:lnTo>
                  <a:pt x="80" y="248"/>
                </a:lnTo>
                <a:lnTo>
                  <a:pt x="96" y="225"/>
                </a:lnTo>
                <a:lnTo>
                  <a:pt x="104" y="202"/>
                </a:lnTo>
                <a:lnTo>
                  <a:pt x="112" y="178"/>
                </a:lnTo>
                <a:lnTo>
                  <a:pt x="120" y="155"/>
                </a:lnTo>
                <a:lnTo>
                  <a:pt x="144" y="140"/>
                </a:lnTo>
                <a:lnTo>
                  <a:pt x="168" y="140"/>
                </a:lnTo>
                <a:lnTo>
                  <a:pt x="192" y="140"/>
                </a:lnTo>
                <a:lnTo>
                  <a:pt x="216" y="140"/>
                </a:lnTo>
                <a:lnTo>
                  <a:pt x="240" y="140"/>
                </a:lnTo>
                <a:lnTo>
                  <a:pt x="264" y="147"/>
                </a:lnTo>
                <a:lnTo>
                  <a:pt x="288" y="163"/>
                </a:lnTo>
                <a:lnTo>
                  <a:pt x="296" y="186"/>
                </a:lnTo>
                <a:lnTo>
                  <a:pt x="320" y="194"/>
                </a:lnTo>
                <a:lnTo>
                  <a:pt x="328" y="217"/>
                </a:lnTo>
                <a:lnTo>
                  <a:pt x="336" y="240"/>
                </a:lnTo>
                <a:lnTo>
                  <a:pt x="352" y="264"/>
                </a:lnTo>
                <a:lnTo>
                  <a:pt x="352" y="287"/>
                </a:lnTo>
                <a:lnTo>
                  <a:pt x="352" y="310"/>
                </a:lnTo>
                <a:lnTo>
                  <a:pt x="352" y="334"/>
                </a:lnTo>
              </a:path>
            </a:pathLst>
          </a:custGeom>
          <a:solidFill>
            <a:srgbClr val="01ACD0"/>
          </a:solidFill>
          <a:ln w="12700" cap="rnd" cmpd="sng">
            <a:solidFill>
              <a:srgbClr val="01ACD0"/>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98" name="Freeform 7197"/>
          <p:cNvSpPr/>
          <p:nvPr/>
        </p:nvSpPr>
        <p:spPr>
          <a:xfrm>
            <a:off x="635000" y="4876800"/>
            <a:ext cx="433388" cy="344488"/>
          </a:xfrm>
          <a:custGeom>
            <a:avLst/>
            <a:gdLst/>
            <a:ahLst/>
            <a:cxnLst/>
            <a:rect l="l" t="t" r="r" b="b"/>
            <a:pathLst>
              <a:path w="273" h="217">
                <a:moveTo>
                  <a:pt x="32" y="0"/>
                </a:moveTo>
                <a:lnTo>
                  <a:pt x="56" y="8"/>
                </a:lnTo>
                <a:lnTo>
                  <a:pt x="120" y="8"/>
                </a:lnTo>
                <a:lnTo>
                  <a:pt x="168" y="16"/>
                </a:lnTo>
                <a:lnTo>
                  <a:pt x="200" y="32"/>
                </a:lnTo>
                <a:lnTo>
                  <a:pt x="208" y="56"/>
                </a:lnTo>
                <a:lnTo>
                  <a:pt x="224" y="80"/>
                </a:lnTo>
                <a:lnTo>
                  <a:pt x="232" y="104"/>
                </a:lnTo>
                <a:lnTo>
                  <a:pt x="248" y="128"/>
                </a:lnTo>
                <a:lnTo>
                  <a:pt x="264" y="152"/>
                </a:lnTo>
                <a:lnTo>
                  <a:pt x="272" y="176"/>
                </a:lnTo>
                <a:lnTo>
                  <a:pt x="272" y="200"/>
                </a:lnTo>
                <a:lnTo>
                  <a:pt x="248" y="216"/>
                </a:lnTo>
                <a:lnTo>
                  <a:pt x="224" y="216"/>
                </a:lnTo>
                <a:lnTo>
                  <a:pt x="192" y="216"/>
                </a:lnTo>
                <a:lnTo>
                  <a:pt x="136" y="208"/>
                </a:lnTo>
                <a:lnTo>
                  <a:pt x="112" y="192"/>
                </a:lnTo>
                <a:lnTo>
                  <a:pt x="80" y="176"/>
                </a:lnTo>
                <a:lnTo>
                  <a:pt x="56" y="152"/>
                </a:lnTo>
                <a:lnTo>
                  <a:pt x="32" y="128"/>
                </a:lnTo>
                <a:lnTo>
                  <a:pt x="8" y="104"/>
                </a:lnTo>
                <a:lnTo>
                  <a:pt x="0" y="80"/>
                </a:lnTo>
                <a:lnTo>
                  <a:pt x="0" y="56"/>
                </a:lnTo>
                <a:lnTo>
                  <a:pt x="0" y="32"/>
                </a:lnTo>
                <a:lnTo>
                  <a:pt x="0" y="8"/>
                </a:lnTo>
                <a:lnTo>
                  <a:pt x="32" y="0"/>
                </a:lnTo>
              </a:path>
            </a:pathLst>
          </a:custGeom>
          <a:solidFill>
            <a:srgbClr val="01ACD0"/>
          </a:solidFill>
          <a:ln w="12700" cap="rnd" cmpd="sng">
            <a:solidFill>
              <a:srgbClr val="01ACD0"/>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99" name="Freeform 7198"/>
          <p:cNvSpPr/>
          <p:nvPr/>
        </p:nvSpPr>
        <p:spPr>
          <a:xfrm>
            <a:off x="457200" y="6616700"/>
            <a:ext cx="2198688" cy="166688"/>
          </a:xfrm>
          <a:custGeom>
            <a:avLst/>
            <a:gdLst/>
            <a:ahLst/>
            <a:cxnLst/>
            <a:rect l="l" t="t" r="r" b="b"/>
            <a:pathLst>
              <a:path w="1385" h="105">
                <a:moveTo>
                  <a:pt x="96" y="8"/>
                </a:moveTo>
                <a:lnTo>
                  <a:pt x="120" y="0"/>
                </a:lnTo>
                <a:lnTo>
                  <a:pt x="144" y="0"/>
                </a:lnTo>
                <a:lnTo>
                  <a:pt x="168" y="0"/>
                </a:lnTo>
                <a:lnTo>
                  <a:pt x="200" y="0"/>
                </a:lnTo>
                <a:lnTo>
                  <a:pt x="232" y="0"/>
                </a:lnTo>
                <a:lnTo>
                  <a:pt x="256" y="0"/>
                </a:lnTo>
                <a:lnTo>
                  <a:pt x="320" y="0"/>
                </a:lnTo>
                <a:lnTo>
                  <a:pt x="352" y="8"/>
                </a:lnTo>
                <a:lnTo>
                  <a:pt x="384" y="16"/>
                </a:lnTo>
                <a:lnTo>
                  <a:pt x="416" y="16"/>
                </a:lnTo>
                <a:lnTo>
                  <a:pt x="440" y="24"/>
                </a:lnTo>
                <a:lnTo>
                  <a:pt x="464" y="24"/>
                </a:lnTo>
                <a:lnTo>
                  <a:pt x="488" y="32"/>
                </a:lnTo>
                <a:lnTo>
                  <a:pt x="512" y="40"/>
                </a:lnTo>
                <a:lnTo>
                  <a:pt x="544" y="48"/>
                </a:lnTo>
                <a:lnTo>
                  <a:pt x="568" y="48"/>
                </a:lnTo>
                <a:lnTo>
                  <a:pt x="592" y="56"/>
                </a:lnTo>
                <a:lnTo>
                  <a:pt x="616" y="56"/>
                </a:lnTo>
                <a:lnTo>
                  <a:pt x="640" y="56"/>
                </a:lnTo>
                <a:lnTo>
                  <a:pt x="664" y="56"/>
                </a:lnTo>
                <a:lnTo>
                  <a:pt x="688" y="56"/>
                </a:lnTo>
                <a:lnTo>
                  <a:pt x="712" y="64"/>
                </a:lnTo>
                <a:lnTo>
                  <a:pt x="736" y="64"/>
                </a:lnTo>
                <a:lnTo>
                  <a:pt x="760" y="64"/>
                </a:lnTo>
                <a:lnTo>
                  <a:pt x="784" y="64"/>
                </a:lnTo>
                <a:lnTo>
                  <a:pt x="864" y="64"/>
                </a:lnTo>
                <a:lnTo>
                  <a:pt x="888" y="64"/>
                </a:lnTo>
                <a:lnTo>
                  <a:pt x="920" y="56"/>
                </a:lnTo>
                <a:lnTo>
                  <a:pt x="944" y="56"/>
                </a:lnTo>
                <a:lnTo>
                  <a:pt x="968" y="56"/>
                </a:lnTo>
                <a:lnTo>
                  <a:pt x="992" y="48"/>
                </a:lnTo>
                <a:lnTo>
                  <a:pt x="1016" y="48"/>
                </a:lnTo>
                <a:lnTo>
                  <a:pt x="1040" y="48"/>
                </a:lnTo>
                <a:lnTo>
                  <a:pt x="1064" y="48"/>
                </a:lnTo>
                <a:lnTo>
                  <a:pt x="1088" y="32"/>
                </a:lnTo>
                <a:lnTo>
                  <a:pt x="1120" y="32"/>
                </a:lnTo>
                <a:lnTo>
                  <a:pt x="1144" y="32"/>
                </a:lnTo>
                <a:lnTo>
                  <a:pt x="1168" y="32"/>
                </a:lnTo>
                <a:lnTo>
                  <a:pt x="1192" y="32"/>
                </a:lnTo>
                <a:lnTo>
                  <a:pt x="1216" y="24"/>
                </a:lnTo>
                <a:lnTo>
                  <a:pt x="1240" y="24"/>
                </a:lnTo>
                <a:lnTo>
                  <a:pt x="1272" y="24"/>
                </a:lnTo>
                <a:lnTo>
                  <a:pt x="1296" y="16"/>
                </a:lnTo>
                <a:lnTo>
                  <a:pt x="1320" y="16"/>
                </a:lnTo>
                <a:lnTo>
                  <a:pt x="1344" y="16"/>
                </a:lnTo>
                <a:lnTo>
                  <a:pt x="1376" y="16"/>
                </a:lnTo>
                <a:lnTo>
                  <a:pt x="1384" y="40"/>
                </a:lnTo>
                <a:lnTo>
                  <a:pt x="1384" y="64"/>
                </a:lnTo>
                <a:lnTo>
                  <a:pt x="1360" y="80"/>
                </a:lnTo>
                <a:lnTo>
                  <a:pt x="1336" y="80"/>
                </a:lnTo>
                <a:lnTo>
                  <a:pt x="1312" y="80"/>
                </a:lnTo>
                <a:lnTo>
                  <a:pt x="1288" y="88"/>
                </a:lnTo>
                <a:lnTo>
                  <a:pt x="0" y="104"/>
                </a:lnTo>
                <a:lnTo>
                  <a:pt x="24" y="80"/>
                </a:lnTo>
                <a:lnTo>
                  <a:pt x="24" y="56"/>
                </a:lnTo>
                <a:lnTo>
                  <a:pt x="24" y="32"/>
                </a:lnTo>
                <a:lnTo>
                  <a:pt x="48" y="16"/>
                </a:lnTo>
                <a:lnTo>
                  <a:pt x="80" y="16"/>
                </a:lnTo>
                <a:lnTo>
                  <a:pt x="104" y="16"/>
                </a:lnTo>
                <a:lnTo>
                  <a:pt x="96" y="8"/>
                </a:lnTo>
              </a:path>
            </a:pathLst>
          </a:custGeom>
          <a:solidFill>
            <a:srgbClr val="01ACD0"/>
          </a:solidFill>
          <a:ln w="12700" cap="rnd" cmpd="sng">
            <a:solidFill>
              <a:srgbClr val="01ACD0"/>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200" name="Custom 20"/>
          <p:cNvSpPr/>
          <p:nvPr/>
        </p:nvSpPr>
        <p:spPr>
          <a:xfrm>
            <a:off x="2493963" y="5410200"/>
            <a:ext cx="325437" cy="1138238"/>
          </a:xfrm>
          <a:custGeom>
            <a:avLst/>
            <a:gdLst/>
            <a:ahLst/>
            <a:cxnLst/>
            <a:rect l="l" t="t" r="r" b="b"/>
            <a:pathLst>
              <a:path w="205" h="717">
                <a:moveTo>
                  <a:pt x="109" y="0"/>
                </a:moveTo>
                <a:lnTo>
                  <a:pt x="68" y="20"/>
                </a:lnTo>
                <a:lnTo>
                  <a:pt x="14" y="47"/>
                </a:lnTo>
                <a:lnTo>
                  <a:pt x="14" y="88"/>
                </a:lnTo>
                <a:lnTo>
                  <a:pt x="14" y="129"/>
                </a:lnTo>
                <a:lnTo>
                  <a:pt x="41" y="170"/>
                </a:lnTo>
                <a:lnTo>
                  <a:pt x="41" y="211"/>
                </a:lnTo>
                <a:lnTo>
                  <a:pt x="41" y="252"/>
                </a:lnTo>
                <a:lnTo>
                  <a:pt x="14" y="293"/>
                </a:lnTo>
                <a:lnTo>
                  <a:pt x="14" y="334"/>
                </a:lnTo>
                <a:lnTo>
                  <a:pt x="14" y="375"/>
                </a:lnTo>
                <a:lnTo>
                  <a:pt x="14" y="416"/>
                </a:lnTo>
                <a:lnTo>
                  <a:pt x="14" y="457"/>
                </a:lnTo>
                <a:lnTo>
                  <a:pt x="14" y="511"/>
                </a:lnTo>
                <a:lnTo>
                  <a:pt x="14" y="552"/>
                </a:lnTo>
                <a:lnTo>
                  <a:pt x="14" y="593"/>
                </a:lnTo>
                <a:lnTo>
                  <a:pt x="0" y="634"/>
                </a:lnTo>
                <a:lnTo>
                  <a:pt x="0" y="675"/>
                </a:lnTo>
                <a:lnTo>
                  <a:pt x="41" y="716"/>
                </a:lnTo>
                <a:lnTo>
                  <a:pt x="82" y="716"/>
                </a:lnTo>
                <a:lnTo>
                  <a:pt x="109" y="675"/>
                </a:lnTo>
                <a:lnTo>
                  <a:pt x="150" y="634"/>
                </a:lnTo>
                <a:lnTo>
                  <a:pt x="150" y="593"/>
                </a:lnTo>
                <a:lnTo>
                  <a:pt x="164" y="552"/>
                </a:lnTo>
                <a:lnTo>
                  <a:pt x="177" y="511"/>
                </a:lnTo>
                <a:lnTo>
                  <a:pt x="191" y="470"/>
                </a:lnTo>
                <a:lnTo>
                  <a:pt x="204" y="429"/>
                </a:lnTo>
                <a:lnTo>
                  <a:pt x="204" y="388"/>
                </a:lnTo>
                <a:lnTo>
                  <a:pt x="204" y="347"/>
                </a:lnTo>
                <a:lnTo>
                  <a:pt x="204" y="293"/>
                </a:lnTo>
                <a:lnTo>
                  <a:pt x="204" y="252"/>
                </a:lnTo>
                <a:lnTo>
                  <a:pt x="204" y="211"/>
                </a:lnTo>
                <a:lnTo>
                  <a:pt x="177" y="170"/>
                </a:lnTo>
                <a:lnTo>
                  <a:pt x="164" y="129"/>
                </a:lnTo>
                <a:lnTo>
                  <a:pt x="123" y="116"/>
                </a:lnTo>
                <a:lnTo>
                  <a:pt x="123" y="75"/>
                </a:lnTo>
                <a:lnTo>
                  <a:pt x="95" y="34"/>
                </a:lnTo>
                <a:lnTo>
                  <a:pt x="109" y="0"/>
                </a:lnTo>
              </a:path>
            </a:pathLst>
          </a:custGeom>
          <a:solidFill>
            <a:srgbClr val="01ACD0"/>
          </a:solidFill>
          <a:ln w="12700" cap="rnd" cmpd="sng">
            <a:solidFill>
              <a:srgbClr val="01ACD0"/>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201" name="RightArrow 21"/>
          <p:cNvSpPr/>
          <p:nvPr/>
        </p:nvSpPr>
        <p:spPr>
          <a:xfrm rot="11040000">
            <a:off x="2482850" y="5668963"/>
            <a:ext cx="857250" cy="495300"/>
          </a:xfrm>
          <a:prstGeom prst="rightArrow">
            <a:avLst>
              <a:gd name="adj1" fmla="val 50000"/>
              <a:gd name="adj2" fmla="val 70321"/>
            </a:avLst>
          </a:prstGeom>
          <a:solidFill>
            <a:srgbClr val="FAFD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2" name="TextBox 1">
            <a:extLst>
              <a:ext uri="{FF2B5EF4-FFF2-40B4-BE49-F238E27FC236}">
                <a16:creationId xmlns:a16="http://schemas.microsoft.com/office/drawing/2014/main" id="{5635ADB7-8862-9810-841F-540244A78D44}"/>
              </a:ext>
            </a:extLst>
          </p:cNvPr>
          <p:cNvSpPr txBox="1"/>
          <p:nvPr/>
        </p:nvSpPr>
        <p:spPr>
          <a:xfrm>
            <a:off x="7142552" y="6423045"/>
            <a:ext cx="1896673" cy="276999"/>
          </a:xfrm>
          <a:prstGeom prst="rect">
            <a:avLst/>
          </a:prstGeom>
          <a:noFill/>
        </p:spPr>
        <p:txBody>
          <a:bodyPr wrap="none" rtlCol="0">
            <a:spAutoFit/>
          </a:bodyPr>
          <a:lstStyle/>
          <a:p>
            <a:r>
              <a:rPr lang="en-ES" sz="1200" dirty="0"/>
              <a:t>(Diapo hecha en 1996…)</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550;p35"/>
          <p:cNvGrpSpPr/>
          <p:nvPr/>
        </p:nvGrpSpPr>
        <p:grpSpPr>
          <a:xfrm>
            <a:off x="315912" y="825500"/>
            <a:ext cx="8445500" cy="366712"/>
            <a:chOff x="401637" y="838200"/>
            <a:chExt cx="8445500" cy="366712"/>
          </a:xfrm>
        </p:grpSpPr>
        <p:sp>
          <p:nvSpPr>
            <p:cNvPr id="7" name="Google Shape;551;p35"/>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Tectónica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y </a:t>
              </a:r>
              <a:r>
                <a:rPr lang="en-US" dirty="0" err="1">
                  <a:solidFill>
                    <a:srgbClr val="354869"/>
                  </a:solidFill>
                  <a:latin typeface="Arial"/>
                  <a:ea typeface="Arial"/>
                  <a:cs typeface="Arial"/>
                  <a:sym typeface="Arial"/>
                </a:rPr>
                <a:t>vida</a:t>
              </a:r>
              <a:r>
                <a:rPr lang="en-US" dirty="0">
                  <a:solidFill>
                    <a:srgbClr val="354869"/>
                  </a:solidFill>
                  <a:latin typeface="Arial"/>
                  <a:ea typeface="Arial"/>
                  <a:cs typeface="Arial"/>
                  <a:sym typeface="Arial"/>
                </a:rPr>
                <a:t> en la Tierra</a:t>
              </a:r>
              <a:endParaRPr dirty="0"/>
            </a:p>
          </p:txBody>
        </p:sp>
        <p:sp>
          <p:nvSpPr>
            <p:cNvPr id="8" name="Google Shape;552;p35"/>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07B47741-EA82-2777-918D-487A03B357C8}"/>
              </a:ext>
            </a:extLst>
          </p:cNvPr>
          <p:cNvGrpSpPr/>
          <p:nvPr/>
        </p:nvGrpSpPr>
        <p:grpSpPr>
          <a:xfrm>
            <a:off x="458787" y="1668200"/>
            <a:ext cx="7982513" cy="5047533"/>
            <a:chOff x="458787" y="1668200"/>
            <a:chExt cx="7982513" cy="5047533"/>
          </a:xfrm>
        </p:grpSpPr>
        <p:sp>
          <p:nvSpPr>
            <p:cNvPr id="9" name="Rectángulo 8"/>
            <p:cNvSpPr/>
            <p:nvPr/>
          </p:nvSpPr>
          <p:spPr>
            <a:xfrm>
              <a:off x="2003770" y="6069402"/>
              <a:ext cx="4572000" cy="646331"/>
            </a:xfrm>
            <a:prstGeom prst="rect">
              <a:avLst/>
            </a:prstGeom>
          </p:spPr>
          <p:txBody>
            <a:bodyPr>
              <a:spAutoFit/>
            </a:bodyPr>
            <a:lstStyle/>
            <a:p>
              <a:r>
                <a:rPr lang="es-ES" dirty="0" err="1"/>
                <a:t>https</a:t>
              </a:r>
              <a:r>
                <a:rPr lang="es-ES" dirty="0"/>
                <a:t>://</a:t>
              </a:r>
              <a:r>
                <a:rPr lang="es-ES" dirty="0" err="1"/>
                <a:t>the-dialogue.com</a:t>
              </a:r>
              <a:r>
                <a:rPr lang="es-ES" dirty="0"/>
                <a:t>/en/en66-how-plate-tectonics-is-connected-with-life-on-the-planet/</a:t>
              </a:r>
            </a:p>
          </p:txBody>
        </p:sp>
        <p:pic>
          <p:nvPicPr>
            <p:cNvPr id="10" name="Imagen 9"/>
            <p:cNvPicPr>
              <a:picLocks noChangeAspect="1"/>
            </p:cNvPicPr>
            <p:nvPr/>
          </p:nvPicPr>
          <p:blipFill>
            <a:blip r:embed="rId2"/>
            <a:stretch>
              <a:fillRect/>
            </a:stretch>
          </p:blipFill>
          <p:spPr>
            <a:xfrm>
              <a:off x="458787" y="1668200"/>
              <a:ext cx="7982513" cy="3995248"/>
            </a:xfrm>
            <a:prstGeom prst="rect">
              <a:avLst/>
            </a:prstGeom>
          </p:spPr>
        </p:pic>
      </p:grpSp>
      <p:sp>
        <p:nvSpPr>
          <p:cNvPr id="2" name="Google Shape;365;p23">
            <a:extLst>
              <a:ext uri="{FF2B5EF4-FFF2-40B4-BE49-F238E27FC236}">
                <a16:creationId xmlns:a16="http://schemas.microsoft.com/office/drawing/2014/main" id="{B443E3AD-1808-ABAC-42BA-35FCFD8DA0BF}"/>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82099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5;p23"/>
          <p:cNvSpPr txBox="1"/>
          <p:nvPr/>
        </p:nvSpPr>
        <p:spPr>
          <a:xfrm>
            <a:off x="727074" y="133350"/>
            <a:ext cx="7569637"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grpSp>
        <p:nvGrpSpPr>
          <p:cNvPr id="8" name="Group 7">
            <a:extLst>
              <a:ext uri="{FF2B5EF4-FFF2-40B4-BE49-F238E27FC236}">
                <a16:creationId xmlns:a16="http://schemas.microsoft.com/office/drawing/2014/main" id="{06EE2A0C-DC95-ED1C-AA80-9A23A4335F8E}"/>
              </a:ext>
            </a:extLst>
          </p:cNvPr>
          <p:cNvGrpSpPr/>
          <p:nvPr/>
        </p:nvGrpSpPr>
        <p:grpSpPr>
          <a:xfrm>
            <a:off x="166652" y="682625"/>
            <a:ext cx="8810695" cy="5808532"/>
            <a:chOff x="166652" y="682625"/>
            <a:chExt cx="8810695" cy="5808532"/>
          </a:xfrm>
        </p:grpSpPr>
        <p:pic>
          <p:nvPicPr>
            <p:cNvPr id="10" name="Imagen 9"/>
            <p:cNvPicPr>
              <a:picLocks noChangeAspect="1"/>
            </p:cNvPicPr>
            <p:nvPr/>
          </p:nvPicPr>
          <p:blipFill rotWithShape="1">
            <a:blip r:embed="rId2"/>
            <a:srcRect t="24444" b="9630"/>
            <a:stretch/>
          </p:blipFill>
          <p:spPr>
            <a:xfrm>
              <a:off x="166652" y="682625"/>
              <a:ext cx="8810695" cy="5808532"/>
            </a:xfrm>
            <a:prstGeom prst="rect">
              <a:avLst/>
            </a:prstGeom>
          </p:spPr>
        </p:pic>
        <p:sp>
          <p:nvSpPr>
            <p:cNvPr id="11" name="CuadroTexto 10"/>
            <p:cNvSpPr txBox="1"/>
            <p:nvPr/>
          </p:nvSpPr>
          <p:spPr>
            <a:xfrm>
              <a:off x="273397" y="908734"/>
              <a:ext cx="6849367" cy="646331"/>
            </a:xfrm>
            <a:prstGeom prst="rect">
              <a:avLst/>
            </a:prstGeom>
            <a:noFill/>
          </p:spPr>
          <p:txBody>
            <a:bodyPr wrap="square" rtlCol="0">
              <a:spAutoFit/>
            </a:bodyPr>
            <a:lstStyle/>
            <a:p>
              <a:r>
                <a:rPr lang="es-ES" dirty="0">
                  <a:solidFill>
                    <a:schemeClr val="bg1"/>
                  </a:solidFill>
                </a:rPr>
                <a:t>Las imágenes de la Tierra desde el espacio “animaron” a los científicos a abordar la escala global en ecología</a:t>
              </a:r>
              <a:r>
                <a:rPr lang="mr-IN" dirty="0">
                  <a:solidFill>
                    <a:schemeClr val="bg1"/>
                  </a:solidFill>
                </a:rPr>
                <a:t>…</a:t>
              </a:r>
              <a:endParaRPr lang="es-ES" dirty="0">
                <a:solidFill>
                  <a:schemeClr val="bg1"/>
                </a:solidFill>
              </a:endParaRPr>
            </a:p>
          </p:txBody>
        </p:sp>
        <p:sp>
          <p:nvSpPr>
            <p:cNvPr id="6" name="TextBox 5">
              <a:extLst>
                <a:ext uri="{FF2B5EF4-FFF2-40B4-BE49-F238E27FC236}">
                  <a16:creationId xmlns:a16="http://schemas.microsoft.com/office/drawing/2014/main" id="{B748BB6A-D799-2C25-B1A0-BBA315AC3153}"/>
                </a:ext>
              </a:extLst>
            </p:cNvPr>
            <p:cNvSpPr txBox="1"/>
            <p:nvPr/>
          </p:nvSpPr>
          <p:spPr>
            <a:xfrm>
              <a:off x="167795" y="5949266"/>
              <a:ext cx="4909164" cy="369332"/>
            </a:xfrm>
            <a:prstGeom prst="rect">
              <a:avLst/>
            </a:prstGeom>
            <a:noFill/>
          </p:spPr>
          <p:txBody>
            <a:bodyPr wrap="none" rtlCol="0">
              <a:spAutoFit/>
            </a:bodyPr>
            <a:lstStyle/>
            <a:p>
              <a:r>
                <a:rPr lang="en-ES" b="1" i="1" dirty="0">
                  <a:solidFill>
                    <a:schemeClr val="bg1"/>
                  </a:solidFill>
                </a:rPr>
                <a:t>Fuimos a explorar la Luna y descubrimos la Tierra</a:t>
              </a:r>
            </a:p>
          </p:txBody>
        </p:sp>
      </p:grpSp>
      <p:sp>
        <p:nvSpPr>
          <p:cNvPr id="7" name="TextBox 6">
            <a:extLst>
              <a:ext uri="{FF2B5EF4-FFF2-40B4-BE49-F238E27FC236}">
                <a16:creationId xmlns:a16="http://schemas.microsoft.com/office/drawing/2014/main" id="{75FDA340-7165-F5CC-ECB1-DBBF70F4C06A}"/>
              </a:ext>
            </a:extLst>
          </p:cNvPr>
          <p:cNvSpPr txBox="1"/>
          <p:nvPr/>
        </p:nvSpPr>
        <p:spPr>
          <a:xfrm>
            <a:off x="166652" y="6178201"/>
            <a:ext cx="1040349" cy="307777"/>
          </a:xfrm>
          <a:prstGeom prst="rect">
            <a:avLst/>
          </a:prstGeom>
          <a:noFill/>
        </p:spPr>
        <p:txBody>
          <a:bodyPr wrap="none" rtlCol="0">
            <a:spAutoFit/>
          </a:bodyPr>
          <a:lstStyle/>
          <a:p>
            <a:r>
              <a:rPr lang="en-ES" sz="1400" dirty="0">
                <a:solidFill>
                  <a:schemeClr val="bg1"/>
                </a:solidFill>
              </a:rPr>
              <a:t>NASA. 1968</a:t>
            </a:r>
          </a:p>
        </p:txBody>
      </p:sp>
    </p:spTree>
    <p:extLst>
      <p:ext uri="{BB962C8B-B14F-4D97-AF65-F5344CB8AC3E}">
        <p14:creationId xmlns:p14="http://schemas.microsoft.com/office/powerpoint/2010/main" val="24406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550;p35"/>
          <p:cNvGrpSpPr/>
          <p:nvPr/>
        </p:nvGrpSpPr>
        <p:grpSpPr>
          <a:xfrm>
            <a:off x="315912" y="825500"/>
            <a:ext cx="8445500" cy="366712"/>
            <a:chOff x="401637" y="838200"/>
            <a:chExt cx="8445500" cy="366712"/>
          </a:xfrm>
        </p:grpSpPr>
        <p:sp>
          <p:nvSpPr>
            <p:cNvPr id="7" name="Google Shape;551;p35"/>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Tectónica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y </a:t>
              </a:r>
              <a:r>
                <a:rPr lang="en-US" dirty="0" err="1">
                  <a:solidFill>
                    <a:srgbClr val="354869"/>
                  </a:solidFill>
                  <a:latin typeface="Arial"/>
                  <a:ea typeface="Arial"/>
                  <a:cs typeface="Arial"/>
                  <a:sym typeface="Arial"/>
                </a:rPr>
                <a:t>vida</a:t>
              </a:r>
              <a:r>
                <a:rPr lang="en-US" dirty="0">
                  <a:solidFill>
                    <a:srgbClr val="354869"/>
                  </a:solidFill>
                  <a:latin typeface="Arial"/>
                  <a:ea typeface="Arial"/>
                  <a:cs typeface="Arial"/>
                  <a:sym typeface="Arial"/>
                </a:rPr>
                <a:t> en la Tierra</a:t>
              </a:r>
              <a:endParaRPr dirty="0"/>
            </a:p>
          </p:txBody>
        </p:sp>
        <p:sp>
          <p:nvSpPr>
            <p:cNvPr id="8" name="Google Shape;552;p35"/>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4BC4C2D4-E82A-2EE7-E324-6DC91C77D90A}"/>
              </a:ext>
            </a:extLst>
          </p:cNvPr>
          <p:cNvGrpSpPr/>
          <p:nvPr/>
        </p:nvGrpSpPr>
        <p:grpSpPr>
          <a:xfrm>
            <a:off x="364913" y="1536911"/>
            <a:ext cx="7917469" cy="5178822"/>
            <a:chOff x="364913" y="1536911"/>
            <a:chExt cx="7917469" cy="5178822"/>
          </a:xfrm>
        </p:grpSpPr>
        <p:sp>
          <p:nvSpPr>
            <p:cNvPr id="9" name="Rectángulo 8"/>
            <p:cNvSpPr/>
            <p:nvPr/>
          </p:nvSpPr>
          <p:spPr>
            <a:xfrm>
              <a:off x="2003770" y="6069402"/>
              <a:ext cx="4572000" cy="646331"/>
            </a:xfrm>
            <a:prstGeom prst="rect">
              <a:avLst/>
            </a:prstGeom>
          </p:spPr>
          <p:txBody>
            <a:bodyPr>
              <a:spAutoFit/>
            </a:bodyPr>
            <a:lstStyle/>
            <a:p>
              <a:r>
                <a:rPr lang="es-ES" dirty="0" err="1"/>
                <a:t>https</a:t>
              </a:r>
              <a:r>
                <a:rPr lang="es-ES" dirty="0"/>
                <a:t>://</a:t>
              </a:r>
              <a:r>
                <a:rPr lang="es-ES" dirty="0" err="1"/>
                <a:t>the-dialogue.com</a:t>
              </a:r>
              <a:r>
                <a:rPr lang="es-ES" dirty="0"/>
                <a:t>/en/en66-how-plate-tectonics-is-connected-with-life-on-the-planet/</a:t>
              </a:r>
            </a:p>
          </p:txBody>
        </p:sp>
        <p:pic>
          <p:nvPicPr>
            <p:cNvPr id="2" name="Imagen 1"/>
            <p:cNvPicPr>
              <a:picLocks noChangeAspect="1"/>
            </p:cNvPicPr>
            <p:nvPr/>
          </p:nvPicPr>
          <p:blipFill rotWithShape="1">
            <a:blip r:embed="rId2"/>
            <a:srcRect r="50972"/>
            <a:stretch/>
          </p:blipFill>
          <p:spPr>
            <a:xfrm>
              <a:off x="3799258" y="1536911"/>
              <a:ext cx="4483124" cy="3626304"/>
            </a:xfrm>
            <a:prstGeom prst="rect">
              <a:avLst/>
            </a:prstGeom>
          </p:spPr>
        </p:pic>
        <p:sp>
          <p:nvSpPr>
            <p:cNvPr id="12" name="Google Shape;551;p35"/>
            <p:cNvSpPr txBox="1"/>
            <p:nvPr/>
          </p:nvSpPr>
          <p:spPr>
            <a:xfrm>
              <a:off x="364913" y="1640088"/>
              <a:ext cx="3054419" cy="7698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a:solidFill>
                    <a:srgbClr val="354869"/>
                  </a:solidFill>
                  <a:latin typeface="Arial"/>
                  <a:ea typeface="Arial"/>
                  <a:cs typeface="Arial"/>
                  <a:sym typeface="Arial"/>
                </a:rPr>
                <a:t>Solo la Tierra </a:t>
              </a:r>
              <a:r>
                <a:rPr lang="en-US" dirty="0" err="1">
                  <a:solidFill>
                    <a:srgbClr val="354869"/>
                  </a:solidFill>
                  <a:latin typeface="Arial"/>
                  <a:ea typeface="Arial"/>
                  <a:cs typeface="Arial"/>
                  <a:sym typeface="Arial"/>
                </a:rPr>
                <a:t>tiene</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tectónica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a:t>
              </a:r>
              <a:endParaRPr dirty="0"/>
            </a:p>
          </p:txBody>
        </p:sp>
        <p:sp>
          <p:nvSpPr>
            <p:cNvPr id="14" name="Google Shape;551;p35"/>
            <p:cNvSpPr txBox="1"/>
            <p:nvPr/>
          </p:nvSpPr>
          <p:spPr>
            <a:xfrm>
              <a:off x="364913" y="2636912"/>
              <a:ext cx="3054419" cy="7698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a:solidFill>
                    <a:srgbClr val="354869"/>
                  </a:solidFill>
                  <a:latin typeface="Arial"/>
                  <a:ea typeface="Arial"/>
                  <a:cs typeface="Arial"/>
                  <a:sym typeface="Arial"/>
                </a:rPr>
                <a:t>Se </a:t>
              </a:r>
              <a:r>
                <a:rPr lang="en-US" dirty="0" err="1">
                  <a:solidFill>
                    <a:srgbClr val="354869"/>
                  </a:solidFill>
                  <a:latin typeface="Arial"/>
                  <a:ea typeface="Arial"/>
                  <a:cs typeface="Arial"/>
                  <a:sym typeface="Arial"/>
                </a:rPr>
                <a:t>debe</a:t>
              </a:r>
              <a:r>
                <a:rPr lang="en-US" dirty="0">
                  <a:solidFill>
                    <a:srgbClr val="354869"/>
                  </a:solidFill>
                  <a:latin typeface="Arial"/>
                  <a:ea typeface="Arial"/>
                  <a:cs typeface="Arial"/>
                  <a:sym typeface="Arial"/>
                </a:rPr>
                <a:t> a </a:t>
              </a:r>
              <a:r>
                <a:rPr lang="en-US" dirty="0" err="1">
                  <a:solidFill>
                    <a:srgbClr val="354869"/>
                  </a:solidFill>
                  <a:latin typeface="Arial"/>
                  <a:ea typeface="Arial"/>
                  <a:cs typeface="Arial"/>
                  <a:sym typeface="Arial"/>
                </a:rPr>
                <a:t>movimientos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convectivos</a:t>
              </a:r>
              <a:r>
                <a:rPr lang="en-US" dirty="0">
                  <a:solidFill>
                    <a:srgbClr val="354869"/>
                  </a:solidFill>
                  <a:latin typeface="Arial"/>
                  <a:ea typeface="Arial"/>
                  <a:cs typeface="Arial"/>
                  <a:sym typeface="Arial"/>
                </a:rPr>
                <a:t> de magma en el </a:t>
              </a:r>
              <a:r>
                <a:rPr lang="en-US" dirty="0" err="1">
                  <a:solidFill>
                    <a:srgbClr val="354869"/>
                  </a:solidFill>
                  <a:latin typeface="Arial"/>
                  <a:ea typeface="Arial"/>
                  <a:cs typeface="Arial"/>
                  <a:sym typeface="Arial"/>
                </a:rPr>
                <a:t>manto</a:t>
              </a:r>
              <a:r>
                <a:rPr lang="en-US" dirty="0">
                  <a:solidFill>
                    <a:srgbClr val="354869"/>
                  </a:solidFill>
                  <a:latin typeface="Arial"/>
                  <a:ea typeface="Arial"/>
                  <a:cs typeface="Arial"/>
                  <a:sym typeface="Arial"/>
                </a:rPr>
                <a:t>.</a:t>
              </a:r>
              <a:endParaRPr dirty="0"/>
            </a:p>
          </p:txBody>
        </p:sp>
      </p:grpSp>
      <p:sp>
        <p:nvSpPr>
          <p:cNvPr id="3" name="Google Shape;365;p23">
            <a:extLst>
              <a:ext uri="{FF2B5EF4-FFF2-40B4-BE49-F238E27FC236}">
                <a16:creationId xmlns:a16="http://schemas.microsoft.com/office/drawing/2014/main" id="{CC682975-9847-ABA0-071B-D167142F4361}"/>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1004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550;p35"/>
          <p:cNvGrpSpPr/>
          <p:nvPr/>
        </p:nvGrpSpPr>
        <p:grpSpPr>
          <a:xfrm>
            <a:off x="315912" y="825500"/>
            <a:ext cx="8445500" cy="366712"/>
            <a:chOff x="401637" y="838200"/>
            <a:chExt cx="8445500" cy="366712"/>
          </a:xfrm>
        </p:grpSpPr>
        <p:sp>
          <p:nvSpPr>
            <p:cNvPr id="7" name="Google Shape;551;p35"/>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Tectónica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y </a:t>
              </a:r>
              <a:r>
                <a:rPr lang="en-US" dirty="0" err="1">
                  <a:solidFill>
                    <a:srgbClr val="354869"/>
                  </a:solidFill>
                  <a:latin typeface="Arial"/>
                  <a:ea typeface="Arial"/>
                  <a:cs typeface="Arial"/>
                  <a:sym typeface="Arial"/>
                </a:rPr>
                <a:t>vida</a:t>
              </a:r>
              <a:r>
                <a:rPr lang="en-US" dirty="0">
                  <a:solidFill>
                    <a:srgbClr val="354869"/>
                  </a:solidFill>
                  <a:latin typeface="Arial"/>
                  <a:ea typeface="Arial"/>
                  <a:cs typeface="Arial"/>
                  <a:sym typeface="Arial"/>
                </a:rPr>
                <a:t> en la Tierra</a:t>
              </a:r>
              <a:endParaRPr dirty="0"/>
            </a:p>
          </p:txBody>
        </p:sp>
        <p:sp>
          <p:nvSpPr>
            <p:cNvPr id="8" name="Google Shape;552;p35"/>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12" name="Google Shape;551;p35"/>
          <p:cNvSpPr txBox="1"/>
          <p:nvPr/>
        </p:nvSpPr>
        <p:spPr>
          <a:xfrm>
            <a:off x="727075" y="1420468"/>
            <a:ext cx="7515834" cy="1068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a:solidFill>
                  <a:srgbClr val="354869"/>
                </a:solidFill>
                <a:latin typeface="Arial"/>
                <a:ea typeface="Arial"/>
                <a:cs typeface="Arial"/>
                <a:sym typeface="Arial"/>
              </a:rPr>
              <a:t>Al </a:t>
            </a:r>
            <a:r>
              <a:rPr lang="en-US" dirty="0" err="1">
                <a:solidFill>
                  <a:srgbClr val="354869"/>
                </a:solidFill>
                <a:latin typeface="Arial"/>
                <a:ea typeface="Arial"/>
                <a:cs typeface="Arial"/>
                <a:sym typeface="Arial"/>
              </a:rPr>
              <a:t>parecer</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tener</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una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superficie</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fresca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fomenta</a:t>
            </a:r>
            <a:r>
              <a:rPr lang="en-US" dirty="0">
                <a:solidFill>
                  <a:srgbClr val="354869"/>
                </a:solidFill>
                <a:latin typeface="Arial"/>
                <a:ea typeface="Arial"/>
                <a:cs typeface="Arial"/>
                <a:sym typeface="Arial"/>
              </a:rPr>
              <a:t> la </a:t>
            </a:r>
            <a:r>
              <a:rPr lang="en-US" dirty="0" err="1">
                <a:solidFill>
                  <a:srgbClr val="354869"/>
                </a:solidFill>
                <a:latin typeface="Arial"/>
                <a:ea typeface="Arial"/>
                <a:cs typeface="Arial"/>
                <a:sym typeface="Arial"/>
              </a:rPr>
              <a:t>tectónica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en un </a:t>
            </a:r>
            <a:r>
              <a:rPr lang="en-US" dirty="0" err="1">
                <a:solidFill>
                  <a:srgbClr val="354869"/>
                </a:solidFill>
                <a:latin typeface="Arial"/>
                <a:ea typeface="Arial"/>
                <a:cs typeface="Arial"/>
                <a:sym typeface="Arial"/>
              </a:rPr>
              <a:t>planeta</a:t>
            </a:r>
            <a:r>
              <a:rPr lang="en-US" dirty="0">
                <a:solidFill>
                  <a:srgbClr val="354869"/>
                </a:solidFill>
                <a:latin typeface="Arial"/>
                <a:ea typeface="Arial"/>
                <a:cs typeface="Arial"/>
                <a:sym typeface="Arial"/>
              </a:rPr>
              <a:t> dado. En Venus, </a:t>
            </a:r>
            <a:r>
              <a:rPr lang="en-US" dirty="0" err="1">
                <a:solidFill>
                  <a:srgbClr val="354869"/>
                </a:solidFill>
                <a:latin typeface="Arial"/>
                <a:ea typeface="Arial"/>
                <a:cs typeface="Arial"/>
                <a:sym typeface="Arial"/>
              </a:rPr>
              <a:t>su</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alta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temperatura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puede</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explicar</a:t>
            </a:r>
            <a:r>
              <a:rPr lang="en-US" dirty="0">
                <a:solidFill>
                  <a:srgbClr val="354869"/>
                </a:solidFill>
                <a:latin typeface="Arial"/>
                <a:ea typeface="Arial"/>
                <a:cs typeface="Arial"/>
                <a:sym typeface="Arial"/>
              </a:rPr>
              <a:t> la </a:t>
            </a:r>
            <a:r>
              <a:rPr lang="en-US" dirty="0" err="1">
                <a:solidFill>
                  <a:srgbClr val="354869"/>
                </a:solidFill>
                <a:latin typeface="Arial"/>
                <a:ea typeface="Arial"/>
                <a:cs typeface="Arial"/>
                <a:sym typeface="Arial"/>
              </a:rPr>
              <a:t>existencia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muy</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gruesas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que</a:t>
            </a:r>
            <a:r>
              <a:rPr lang="en-US" dirty="0">
                <a:solidFill>
                  <a:srgbClr val="354869"/>
                </a:solidFill>
                <a:latin typeface="Arial"/>
                <a:ea typeface="Arial"/>
                <a:cs typeface="Arial"/>
                <a:sym typeface="Arial"/>
              </a:rPr>
              <a:t> no se </a:t>
            </a:r>
            <a:r>
              <a:rPr lang="en-US" dirty="0" err="1">
                <a:solidFill>
                  <a:srgbClr val="354869"/>
                </a:solidFill>
                <a:latin typeface="Arial"/>
                <a:ea typeface="Arial"/>
                <a:cs typeface="Arial"/>
                <a:sym typeface="Arial"/>
              </a:rPr>
              <a:t>mueven</a:t>
            </a:r>
            <a:r>
              <a:rPr lang="en-US" dirty="0">
                <a:solidFill>
                  <a:srgbClr val="354869"/>
                </a:solidFill>
                <a:latin typeface="Arial"/>
                <a:ea typeface="Arial"/>
                <a:cs typeface="Arial"/>
                <a:sym typeface="Arial"/>
              </a:rPr>
              <a:t>. </a:t>
            </a:r>
            <a:endParaRPr dirty="0"/>
          </a:p>
        </p:txBody>
      </p:sp>
      <p:sp>
        <p:nvSpPr>
          <p:cNvPr id="3" name="Rectángulo 2"/>
          <p:cNvSpPr/>
          <p:nvPr/>
        </p:nvSpPr>
        <p:spPr>
          <a:xfrm>
            <a:off x="1819234" y="6275901"/>
            <a:ext cx="6061513" cy="369332"/>
          </a:xfrm>
          <a:prstGeom prst="rect">
            <a:avLst/>
          </a:prstGeom>
        </p:spPr>
        <p:txBody>
          <a:bodyPr wrap="square">
            <a:spAutoFit/>
          </a:bodyPr>
          <a:lstStyle/>
          <a:p>
            <a:r>
              <a:rPr lang="es-ES" dirty="0" err="1"/>
              <a:t>https</a:t>
            </a:r>
            <a:r>
              <a:rPr lang="es-ES" dirty="0"/>
              <a:t>://</a:t>
            </a:r>
            <a:r>
              <a:rPr lang="es-ES" dirty="0" err="1"/>
              <a:t>digitaltermpapers.com</a:t>
            </a:r>
            <a:r>
              <a:rPr lang="es-ES" dirty="0"/>
              <a:t>/</a:t>
            </a:r>
            <a:r>
              <a:rPr lang="es-ES" dirty="0" err="1"/>
              <a:t>essays</a:t>
            </a:r>
            <a:r>
              <a:rPr lang="es-ES" dirty="0"/>
              <a:t>/</a:t>
            </a:r>
            <a:r>
              <a:rPr lang="es-ES" dirty="0" err="1"/>
              <a:t>gaia</a:t>
            </a:r>
            <a:r>
              <a:rPr lang="es-ES" dirty="0"/>
              <a:t>-and-</a:t>
            </a:r>
            <a:r>
              <a:rPr lang="es-ES" dirty="0" err="1"/>
              <a:t>plate</a:t>
            </a:r>
            <a:r>
              <a:rPr lang="es-ES" dirty="0"/>
              <a:t>-</a:t>
            </a:r>
            <a:r>
              <a:rPr lang="es-ES" dirty="0" err="1"/>
              <a:t>tectonics</a:t>
            </a:r>
            <a:endParaRPr lang="es-ES" dirty="0"/>
          </a:p>
        </p:txBody>
      </p:sp>
      <p:sp>
        <p:nvSpPr>
          <p:cNvPr id="11" name="Google Shape;552;p35"/>
          <p:cNvSpPr/>
          <p:nvPr/>
        </p:nvSpPr>
        <p:spPr>
          <a:xfrm>
            <a:off x="564832" y="155797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 name="Google Shape;551;p35"/>
          <p:cNvSpPr txBox="1"/>
          <p:nvPr/>
        </p:nvSpPr>
        <p:spPr>
          <a:xfrm>
            <a:off x="727075" y="2636912"/>
            <a:ext cx="7515834" cy="1068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También</a:t>
            </a:r>
            <a:r>
              <a:rPr lang="en-US" dirty="0">
                <a:solidFill>
                  <a:srgbClr val="354869"/>
                </a:solidFill>
                <a:latin typeface="Arial"/>
                <a:ea typeface="Arial"/>
                <a:cs typeface="Arial"/>
                <a:sym typeface="Arial"/>
              </a:rPr>
              <a:t> se </a:t>
            </a:r>
            <a:r>
              <a:rPr lang="en-US" dirty="0" err="1">
                <a:solidFill>
                  <a:srgbClr val="354869"/>
                </a:solidFill>
                <a:latin typeface="Arial"/>
                <a:ea typeface="Arial"/>
                <a:cs typeface="Arial"/>
                <a:sym typeface="Arial"/>
              </a:rPr>
              <a:t>especula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que</a:t>
            </a:r>
            <a:r>
              <a:rPr lang="en-US" dirty="0">
                <a:solidFill>
                  <a:srgbClr val="354869"/>
                </a:solidFill>
                <a:latin typeface="Arial"/>
                <a:ea typeface="Arial"/>
                <a:cs typeface="Arial"/>
                <a:sym typeface="Arial"/>
              </a:rPr>
              <a:t> el peso de los </a:t>
            </a:r>
            <a:r>
              <a:rPr lang="en-US" dirty="0" err="1">
                <a:solidFill>
                  <a:srgbClr val="354869"/>
                </a:solidFill>
                <a:latin typeface="Arial"/>
                <a:ea typeface="Arial"/>
                <a:cs typeface="Arial"/>
                <a:sym typeface="Arial"/>
              </a:rPr>
              <a:t>sedimentos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generados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por</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microorganismos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fotosintetizadores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presiona</a:t>
            </a:r>
            <a:r>
              <a:rPr lang="en-US" dirty="0">
                <a:solidFill>
                  <a:srgbClr val="354869"/>
                </a:solidFill>
                <a:latin typeface="Arial"/>
                <a:ea typeface="Arial"/>
                <a:cs typeface="Arial"/>
                <a:sym typeface="Arial"/>
              </a:rPr>
              <a:t> a </a:t>
            </a:r>
            <a:r>
              <a:rPr lang="en-US" dirty="0" err="1">
                <a:solidFill>
                  <a:srgbClr val="354869"/>
                </a:solidFill>
                <a:latin typeface="Arial"/>
                <a:ea typeface="Arial"/>
                <a:cs typeface="Arial"/>
                <a:sym typeface="Arial"/>
              </a:rPr>
              <a:t>las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tectónicas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para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que</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haya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subdución</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Dichos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sedimentos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también</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podrían</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lubricar</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esa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subdución</a:t>
            </a:r>
            <a:r>
              <a:rPr lang="en-US" dirty="0">
                <a:solidFill>
                  <a:srgbClr val="354869"/>
                </a:solidFill>
                <a:latin typeface="Arial"/>
                <a:ea typeface="Arial"/>
                <a:cs typeface="Arial"/>
                <a:sym typeface="Arial"/>
              </a:rPr>
              <a:t>.</a:t>
            </a:r>
            <a:endParaRPr dirty="0"/>
          </a:p>
        </p:txBody>
      </p:sp>
      <p:sp>
        <p:nvSpPr>
          <p:cNvPr id="15" name="Google Shape;552;p35"/>
          <p:cNvSpPr/>
          <p:nvPr/>
        </p:nvSpPr>
        <p:spPr>
          <a:xfrm>
            <a:off x="564832" y="2774416"/>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 name="Google Shape;365;p23">
            <a:extLst>
              <a:ext uri="{FF2B5EF4-FFF2-40B4-BE49-F238E27FC236}">
                <a16:creationId xmlns:a16="http://schemas.microsoft.com/office/drawing/2014/main" id="{4BAFDED4-EA0E-991C-5907-956CE122AD0C}"/>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50782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1A95E-E0AD-6998-780A-BDA67B4AF6BE}"/>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937C5CBC-13D4-A8B1-C2FC-281C87780975}"/>
              </a:ext>
            </a:extLst>
          </p:cNvPr>
          <p:cNvGrpSpPr/>
          <p:nvPr/>
        </p:nvGrpSpPr>
        <p:grpSpPr>
          <a:xfrm>
            <a:off x="2530932" y="3095978"/>
            <a:ext cx="1713931" cy="1859049"/>
            <a:chOff x="4287595" y="3154394"/>
            <a:chExt cx="1713931" cy="1859049"/>
          </a:xfrm>
        </p:grpSpPr>
        <p:pic>
          <p:nvPicPr>
            <p:cNvPr id="13" name="Google Shape;399;p25">
              <a:extLst>
                <a:ext uri="{FF2B5EF4-FFF2-40B4-BE49-F238E27FC236}">
                  <a16:creationId xmlns:a16="http://schemas.microsoft.com/office/drawing/2014/main" id="{D8CC953E-9E2A-2956-FCEE-4C826D3D946B}"/>
                </a:ext>
              </a:extLst>
            </p:cNvPr>
            <p:cNvPicPr preferRelativeResize="0"/>
            <p:nvPr/>
          </p:nvPicPr>
          <p:blipFill rotWithShape="1">
            <a:blip r:embed="rId2">
              <a:alphaModFix/>
            </a:blip>
            <a:srcRect/>
            <a:stretch/>
          </p:blipFill>
          <p:spPr>
            <a:xfrm>
              <a:off x="4400007" y="3154394"/>
              <a:ext cx="1422817" cy="1422817"/>
            </a:xfrm>
            <a:prstGeom prst="rect">
              <a:avLst/>
            </a:prstGeom>
            <a:noFill/>
            <a:ln>
              <a:noFill/>
            </a:ln>
          </p:spPr>
        </p:pic>
        <p:sp>
          <p:nvSpPr>
            <p:cNvPr id="22" name="TextBox 21">
              <a:extLst>
                <a:ext uri="{FF2B5EF4-FFF2-40B4-BE49-F238E27FC236}">
                  <a16:creationId xmlns:a16="http://schemas.microsoft.com/office/drawing/2014/main" id="{7C2C17A9-3D8F-2F7E-8F6F-0F622074E548}"/>
                </a:ext>
              </a:extLst>
            </p:cNvPr>
            <p:cNvSpPr txBox="1"/>
            <p:nvPr/>
          </p:nvSpPr>
          <p:spPr>
            <a:xfrm>
              <a:off x="4287595" y="4705666"/>
              <a:ext cx="1713931" cy="307777"/>
            </a:xfrm>
            <a:prstGeom prst="rect">
              <a:avLst/>
            </a:prstGeom>
            <a:noFill/>
          </p:spPr>
          <p:txBody>
            <a:bodyPr wrap="none" rtlCol="0">
              <a:spAutoFit/>
            </a:bodyPr>
            <a:lstStyle/>
            <a:p>
              <a:r>
                <a:rPr lang="en-ES" sz="1400" b="1" dirty="0">
                  <a:latin typeface="Arial" panose="020B0604020202020204" pitchFamily="34" charset="0"/>
                  <a:cs typeface="Arial" panose="020B0604020202020204" pitchFamily="34" charset="0"/>
                </a:rPr>
                <a:t>Planeta no gaiano</a:t>
              </a:r>
            </a:p>
          </p:txBody>
        </p:sp>
      </p:grpSp>
      <p:grpSp>
        <p:nvGrpSpPr>
          <p:cNvPr id="31" name="Group 30">
            <a:extLst>
              <a:ext uri="{FF2B5EF4-FFF2-40B4-BE49-F238E27FC236}">
                <a16:creationId xmlns:a16="http://schemas.microsoft.com/office/drawing/2014/main" id="{78E775CA-0807-BA89-CBF7-08155CD88086}"/>
              </a:ext>
            </a:extLst>
          </p:cNvPr>
          <p:cNvGrpSpPr/>
          <p:nvPr/>
        </p:nvGrpSpPr>
        <p:grpSpPr>
          <a:xfrm>
            <a:off x="4893955" y="2907491"/>
            <a:ext cx="1772797" cy="2047536"/>
            <a:chOff x="6650618" y="2965907"/>
            <a:chExt cx="1772797" cy="2047536"/>
          </a:xfrm>
        </p:grpSpPr>
        <p:pic>
          <p:nvPicPr>
            <p:cNvPr id="16386" name="Picture 2" descr="Earth white background Stock Photos, Royalty Free Earth ...">
              <a:extLst>
                <a:ext uri="{FF2B5EF4-FFF2-40B4-BE49-F238E27FC236}">
                  <a16:creationId xmlns:a16="http://schemas.microsoft.com/office/drawing/2014/main" id="{B8B5E257-5957-A464-1F86-64DAC2999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618" y="2965907"/>
              <a:ext cx="1772797" cy="177279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4F561CC-4117-56CF-F784-95A32C493633}"/>
                </a:ext>
              </a:extLst>
            </p:cNvPr>
            <p:cNvSpPr txBox="1"/>
            <p:nvPr/>
          </p:nvSpPr>
          <p:spPr>
            <a:xfrm>
              <a:off x="7312695" y="4705666"/>
              <a:ext cx="572593" cy="307777"/>
            </a:xfrm>
            <a:prstGeom prst="rect">
              <a:avLst/>
            </a:prstGeom>
            <a:noFill/>
          </p:spPr>
          <p:txBody>
            <a:bodyPr wrap="none" rtlCol="0">
              <a:spAutoFit/>
            </a:bodyPr>
            <a:lstStyle/>
            <a:p>
              <a:r>
                <a:rPr lang="en-ES" sz="1400" b="1" dirty="0">
                  <a:latin typeface="Arial" panose="020B0604020202020204" pitchFamily="34" charset="0"/>
                  <a:cs typeface="Arial" panose="020B0604020202020204" pitchFamily="34" charset="0"/>
                </a:rPr>
                <a:t>Gaia</a:t>
              </a:r>
            </a:p>
          </p:txBody>
        </p:sp>
      </p:grpSp>
      <p:sp>
        <p:nvSpPr>
          <p:cNvPr id="3" name="Google Shape;551;p35">
            <a:extLst>
              <a:ext uri="{FF2B5EF4-FFF2-40B4-BE49-F238E27FC236}">
                <a16:creationId xmlns:a16="http://schemas.microsoft.com/office/drawing/2014/main" id="{E60D98DD-CF56-82C2-780F-1E9D83A99FAC}"/>
              </a:ext>
            </a:extLst>
          </p:cNvPr>
          <p:cNvSpPr txBox="1"/>
          <p:nvPr/>
        </p:nvSpPr>
        <p:spPr>
          <a:xfrm>
            <a:off x="449262" y="8255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s-ES_tradnl" dirty="0">
                <a:latin typeface="Arial"/>
                <a:ea typeface="Arial"/>
                <a:cs typeface="Arial"/>
                <a:sym typeface="Arial"/>
              </a:rPr>
              <a:t>¿Por qué existe Gaia? ¿Hay una finalidad última en su existencia?</a:t>
            </a:r>
            <a:endParaRPr lang="es-ES_tradnl" dirty="0"/>
          </a:p>
        </p:txBody>
      </p:sp>
      <p:sp>
        <p:nvSpPr>
          <p:cNvPr id="4" name="TextBox 3">
            <a:extLst>
              <a:ext uri="{FF2B5EF4-FFF2-40B4-BE49-F238E27FC236}">
                <a16:creationId xmlns:a16="http://schemas.microsoft.com/office/drawing/2014/main" id="{3CA03170-5920-A319-65D1-88B69F40695F}"/>
              </a:ext>
            </a:extLst>
          </p:cNvPr>
          <p:cNvSpPr txBox="1"/>
          <p:nvPr/>
        </p:nvSpPr>
        <p:spPr>
          <a:xfrm>
            <a:off x="663547" y="1441258"/>
            <a:ext cx="5780108" cy="369332"/>
          </a:xfrm>
          <a:prstGeom prst="rect">
            <a:avLst/>
          </a:prstGeom>
          <a:noFill/>
        </p:spPr>
        <p:txBody>
          <a:bodyPr wrap="none" rtlCol="0">
            <a:spAutoFit/>
          </a:bodyPr>
          <a:lstStyle/>
          <a:p>
            <a:r>
              <a:rPr lang="en-ES" dirty="0"/>
              <a:t>(No tenemos respuestas a esto. Es un asunto controvertido)</a:t>
            </a:r>
          </a:p>
        </p:txBody>
      </p:sp>
      <p:grpSp>
        <p:nvGrpSpPr>
          <p:cNvPr id="26" name="Group 25">
            <a:extLst>
              <a:ext uri="{FF2B5EF4-FFF2-40B4-BE49-F238E27FC236}">
                <a16:creationId xmlns:a16="http://schemas.microsoft.com/office/drawing/2014/main" id="{A9F76A4A-1762-2A23-674E-40BB7920B6E6}"/>
              </a:ext>
            </a:extLst>
          </p:cNvPr>
          <p:cNvGrpSpPr/>
          <p:nvPr/>
        </p:nvGrpSpPr>
        <p:grpSpPr>
          <a:xfrm>
            <a:off x="2005202" y="2285034"/>
            <a:ext cx="1015239" cy="875428"/>
            <a:chOff x="3761865" y="2343450"/>
            <a:chExt cx="1015239" cy="875428"/>
          </a:xfrm>
        </p:grpSpPr>
        <p:sp>
          <p:nvSpPr>
            <p:cNvPr id="14" name="Right Arrow 13">
              <a:extLst>
                <a:ext uri="{FF2B5EF4-FFF2-40B4-BE49-F238E27FC236}">
                  <a16:creationId xmlns:a16="http://schemas.microsoft.com/office/drawing/2014/main" id="{FC5761B5-182E-4892-9E3C-79FB966A5B43}"/>
                </a:ext>
              </a:extLst>
            </p:cNvPr>
            <p:cNvSpPr/>
            <p:nvPr/>
          </p:nvSpPr>
          <p:spPr>
            <a:xfrm rot="2983408">
              <a:off x="4242417" y="2684192"/>
              <a:ext cx="604055" cy="465318"/>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15" name="TextBox 14">
              <a:extLst>
                <a:ext uri="{FF2B5EF4-FFF2-40B4-BE49-F238E27FC236}">
                  <a16:creationId xmlns:a16="http://schemas.microsoft.com/office/drawing/2014/main" id="{2B31BCAA-D703-64DF-C2AD-6B739B60854D}"/>
                </a:ext>
              </a:extLst>
            </p:cNvPr>
            <p:cNvSpPr txBox="1"/>
            <p:nvPr/>
          </p:nvSpPr>
          <p:spPr>
            <a:xfrm>
              <a:off x="3761865" y="2343450"/>
              <a:ext cx="1008418" cy="276999"/>
            </a:xfrm>
            <a:prstGeom prst="rect">
              <a:avLst/>
            </a:prstGeom>
            <a:noFill/>
          </p:spPr>
          <p:txBody>
            <a:bodyPr wrap="none" rtlCol="0">
              <a:spAutoFit/>
            </a:bodyPr>
            <a:lstStyle/>
            <a:p>
              <a:r>
                <a:rPr lang="en-ES" sz="1200" b="1" dirty="0"/>
                <a:t>Energía solar</a:t>
              </a:r>
            </a:p>
          </p:txBody>
        </p:sp>
      </p:grpSp>
      <p:grpSp>
        <p:nvGrpSpPr>
          <p:cNvPr id="28" name="Group 27">
            <a:extLst>
              <a:ext uri="{FF2B5EF4-FFF2-40B4-BE49-F238E27FC236}">
                <a16:creationId xmlns:a16="http://schemas.microsoft.com/office/drawing/2014/main" id="{F196BFA6-2355-7C40-4046-B540BF16F9F5}"/>
              </a:ext>
            </a:extLst>
          </p:cNvPr>
          <p:cNvGrpSpPr/>
          <p:nvPr/>
        </p:nvGrpSpPr>
        <p:grpSpPr>
          <a:xfrm>
            <a:off x="4686992" y="2285033"/>
            <a:ext cx="1015239" cy="875428"/>
            <a:chOff x="6443655" y="2343449"/>
            <a:chExt cx="1015239" cy="875428"/>
          </a:xfrm>
        </p:grpSpPr>
        <p:sp>
          <p:nvSpPr>
            <p:cNvPr id="17" name="TextBox 16">
              <a:extLst>
                <a:ext uri="{FF2B5EF4-FFF2-40B4-BE49-F238E27FC236}">
                  <a16:creationId xmlns:a16="http://schemas.microsoft.com/office/drawing/2014/main" id="{2CA6CC11-3FB3-2CA6-CBE2-0028CC4EEE84}"/>
                </a:ext>
              </a:extLst>
            </p:cNvPr>
            <p:cNvSpPr txBox="1"/>
            <p:nvPr/>
          </p:nvSpPr>
          <p:spPr>
            <a:xfrm>
              <a:off x="6443655" y="2343449"/>
              <a:ext cx="1008418" cy="276999"/>
            </a:xfrm>
            <a:prstGeom prst="rect">
              <a:avLst/>
            </a:prstGeom>
            <a:noFill/>
          </p:spPr>
          <p:txBody>
            <a:bodyPr wrap="none" rtlCol="0">
              <a:spAutoFit/>
            </a:bodyPr>
            <a:lstStyle/>
            <a:p>
              <a:r>
                <a:rPr lang="en-ES" sz="1200" b="1" dirty="0"/>
                <a:t>Energía solar</a:t>
              </a:r>
            </a:p>
          </p:txBody>
        </p:sp>
        <p:sp>
          <p:nvSpPr>
            <p:cNvPr id="16" name="Right Arrow 15">
              <a:extLst>
                <a:ext uri="{FF2B5EF4-FFF2-40B4-BE49-F238E27FC236}">
                  <a16:creationId xmlns:a16="http://schemas.microsoft.com/office/drawing/2014/main" id="{1244E044-31F1-E8BD-6225-87FE3E0491B9}"/>
                </a:ext>
              </a:extLst>
            </p:cNvPr>
            <p:cNvSpPr/>
            <p:nvPr/>
          </p:nvSpPr>
          <p:spPr>
            <a:xfrm rot="2983408">
              <a:off x="6924207" y="2684191"/>
              <a:ext cx="604055" cy="465318"/>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27" name="Group 26">
            <a:extLst>
              <a:ext uri="{FF2B5EF4-FFF2-40B4-BE49-F238E27FC236}">
                <a16:creationId xmlns:a16="http://schemas.microsoft.com/office/drawing/2014/main" id="{6985C9E2-6887-A89F-C14C-3C6D2091ED93}"/>
              </a:ext>
            </a:extLst>
          </p:cNvPr>
          <p:cNvGrpSpPr/>
          <p:nvPr/>
        </p:nvGrpSpPr>
        <p:grpSpPr>
          <a:xfrm>
            <a:off x="3494136" y="2285034"/>
            <a:ext cx="728020" cy="875428"/>
            <a:chOff x="5250799" y="2343450"/>
            <a:chExt cx="728020" cy="875428"/>
          </a:xfrm>
        </p:grpSpPr>
        <p:sp>
          <p:nvSpPr>
            <p:cNvPr id="18" name="Right Arrow 17">
              <a:extLst>
                <a:ext uri="{FF2B5EF4-FFF2-40B4-BE49-F238E27FC236}">
                  <a16:creationId xmlns:a16="http://schemas.microsoft.com/office/drawing/2014/main" id="{503271EF-A523-045A-D017-F0A174601720}"/>
                </a:ext>
              </a:extLst>
            </p:cNvPr>
            <p:cNvSpPr/>
            <p:nvPr/>
          </p:nvSpPr>
          <p:spPr>
            <a:xfrm rot="18324611">
              <a:off x="5150634" y="2852112"/>
              <a:ext cx="604055" cy="129477"/>
            </a:xfrm>
            <a:prstGeom prst="rightArrow">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19" name="TextBox 18">
              <a:extLst>
                <a:ext uri="{FF2B5EF4-FFF2-40B4-BE49-F238E27FC236}">
                  <a16:creationId xmlns:a16="http://schemas.microsoft.com/office/drawing/2014/main" id="{74EA0891-8C77-0BAA-F333-760155DB01E2}"/>
                </a:ext>
              </a:extLst>
            </p:cNvPr>
            <p:cNvSpPr txBox="1"/>
            <p:nvPr/>
          </p:nvSpPr>
          <p:spPr>
            <a:xfrm>
              <a:off x="5250799" y="2343450"/>
              <a:ext cx="728020" cy="276999"/>
            </a:xfrm>
            <a:prstGeom prst="rect">
              <a:avLst/>
            </a:prstGeom>
            <a:noFill/>
          </p:spPr>
          <p:txBody>
            <a:bodyPr wrap="none" rtlCol="0">
              <a:spAutoFit/>
            </a:bodyPr>
            <a:lstStyle/>
            <a:p>
              <a:r>
                <a:rPr lang="en-ES" sz="1200" b="1" dirty="0"/>
                <a:t>Entropía</a:t>
              </a:r>
            </a:p>
          </p:txBody>
        </p:sp>
      </p:grpSp>
      <p:grpSp>
        <p:nvGrpSpPr>
          <p:cNvPr id="29" name="Group 28">
            <a:extLst>
              <a:ext uri="{FF2B5EF4-FFF2-40B4-BE49-F238E27FC236}">
                <a16:creationId xmlns:a16="http://schemas.microsoft.com/office/drawing/2014/main" id="{7948BCBA-65B7-D6D9-4140-6D856DC4E05A}"/>
              </a:ext>
            </a:extLst>
          </p:cNvPr>
          <p:cNvGrpSpPr/>
          <p:nvPr/>
        </p:nvGrpSpPr>
        <p:grpSpPr>
          <a:xfrm>
            <a:off x="6002668" y="2285034"/>
            <a:ext cx="728020" cy="905996"/>
            <a:chOff x="7759331" y="2343450"/>
            <a:chExt cx="728020" cy="905996"/>
          </a:xfrm>
        </p:grpSpPr>
        <p:sp>
          <p:nvSpPr>
            <p:cNvPr id="20" name="Right Arrow 19">
              <a:extLst>
                <a:ext uri="{FF2B5EF4-FFF2-40B4-BE49-F238E27FC236}">
                  <a16:creationId xmlns:a16="http://schemas.microsoft.com/office/drawing/2014/main" id="{CB5DE8A6-FF5D-A528-B743-B7B0CE63B611}"/>
                </a:ext>
              </a:extLst>
            </p:cNvPr>
            <p:cNvSpPr/>
            <p:nvPr/>
          </p:nvSpPr>
          <p:spPr>
            <a:xfrm rot="18324611">
              <a:off x="7767256" y="2795280"/>
              <a:ext cx="604055" cy="304277"/>
            </a:xfrm>
            <a:prstGeom prst="rightArrow">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1" name="TextBox 20">
              <a:extLst>
                <a:ext uri="{FF2B5EF4-FFF2-40B4-BE49-F238E27FC236}">
                  <a16:creationId xmlns:a16="http://schemas.microsoft.com/office/drawing/2014/main" id="{BBEF4BB5-1AB7-FCCE-78EF-84C6DBDE2491}"/>
                </a:ext>
              </a:extLst>
            </p:cNvPr>
            <p:cNvSpPr txBox="1"/>
            <p:nvPr/>
          </p:nvSpPr>
          <p:spPr>
            <a:xfrm>
              <a:off x="7759331" y="2343450"/>
              <a:ext cx="728020" cy="276999"/>
            </a:xfrm>
            <a:prstGeom prst="rect">
              <a:avLst/>
            </a:prstGeom>
            <a:noFill/>
          </p:spPr>
          <p:txBody>
            <a:bodyPr wrap="none" rtlCol="0">
              <a:spAutoFit/>
            </a:bodyPr>
            <a:lstStyle/>
            <a:p>
              <a:r>
                <a:rPr lang="en-ES" sz="1200" b="1" dirty="0"/>
                <a:t>Entropía</a:t>
              </a:r>
            </a:p>
          </p:txBody>
        </p:sp>
      </p:grpSp>
      <p:sp>
        <p:nvSpPr>
          <p:cNvPr id="24" name="TextBox 23">
            <a:extLst>
              <a:ext uri="{FF2B5EF4-FFF2-40B4-BE49-F238E27FC236}">
                <a16:creationId xmlns:a16="http://schemas.microsoft.com/office/drawing/2014/main" id="{1388311E-6314-4AAD-77B7-17F05B4CB2AD}"/>
              </a:ext>
            </a:extLst>
          </p:cNvPr>
          <p:cNvSpPr txBox="1"/>
          <p:nvPr/>
        </p:nvSpPr>
        <p:spPr>
          <a:xfrm>
            <a:off x="2777595" y="5201503"/>
            <a:ext cx="3535025" cy="830997"/>
          </a:xfrm>
          <a:prstGeom prst="rect">
            <a:avLst/>
          </a:prstGeom>
          <a:noFill/>
        </p:spPr>
        <p:txBody>
          <a:bodyPr wrap="square" rtlCol="0">
            <a:spAutoFit/>
          </a:bodyPr>
          <a:lstStyle/>
          <a:p>
            <a:pPr algn="ctr"/>
            <a:r>
              <a:rPr lang="en-ES" sz="1200" i="1" dirty="0">
                <a:latin typeface="Arial" panose="020B0604020202020204" pitchFamily="34" charset="0"/>
                <a:cs typeface="Arial" panose="020B0604020202020204" pitchFamily="34" charset="0"/>
              </a:rPr>
              <a:t>Hay una tendencia a maximizar la tasa de producción de entropía en los sistemas biológicos. </a:t>
            </a:r>
            <a:r>
              <a:rPr lang="en-GB" sz="1200" i="1" dirty="0">
                <a:latin typeface="Arial" panose="020B0604020202020204" pitchFamily="34" charset="0"/>
                <a:cs typeface="Arial" panose="020B0604020202020204" pitchFamily="34" charset="0"/>
              </a:rPr>
              <a:t>M</a:t>
            </a:r>
            <a:r>
              <a:rPr lang="en-ES" sz="1200" i="1" dirty="0">
                <a:latin typeface="Arial" panose="020B0604020202020204" pitchFamily="34" charset="0"/>
                <a:cs typeface="Arial" panose="020B0604020202020204" pitchFamily="34" charset="0"/>
              </a:rPr>
              <a:t>ás capacidad de intercambiar energía con el medio</a:t>
            </a:r>
          </a:p>
        </p:txBody>
      </p:sp>
      <p:sp>
        <p:nvSpPr>
          <p:cNvPr id="7" name="Google Shape;365;p23">
            <a:extLst>
              <a:ext uri="{FF2B5EF4-FFF2-40B4-BE49-F238E27FC236}">
                <a16:creationId xmlns:a16="http://schemas.microsoft.com/office/drawing/2014/main" id="{119ED899-7A67-BA55-F2F9-4B51F02DDD98}"/>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310061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7005C-E865-B72E-EF7A-AF26D761FD03}"/>
            </a:ext>
          </a:extLst>
        </p:cNvPr>
        <p:cNvGrpSpPr/>
        <p:nvPr/>
      </p:nvGrpSpPr>
      <p:grpSpPr>
        <a:xfrm>
          <a:off x="0" y="0"/>
          <a:ext cx="0" cy="0"/>
          <a:chOff x="0" y="0"/>
          <a:chExt cx="0" cy="0"/>
        </a:xfrm>
      </p:grpSpPr>
      <p:sp>
        <p:nvSpPr>
          <p:cNvPr id="3" name="Google Shape;551;p35">
            <a:extLst>
              <a:ext uri="{FF2B5EF4-FFF2-40B4-BE49-F238E27FC236}">
                <a16:creationId xmlns:a16="http://schemas.microsoft.com/office/drawing/2014/main" id="{DDD44BF0-8EE7-5C59-7AE5-A2F3A1D4D79C}"/>
              </a:ext>
            </a:extLst>
          </p:cNvPr>
          <p:cNvSpPr txBox="1"/>
          <p:nvPr/>
        </p:nvSpPr>
        <p:spPr>
          <a:xfrm>
            <a:off x="449262" y="8255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s-ES_tradnl" dirty="0">
                <a:latin typeface="Arial"/>
                <a:ea typeface="Arial"/>
                <a:cs typeface="Arial"/>
                <a:sym typeface="Arial"/>
              </a:rPr>
              <a:t>¿Por qué existe Gaia? ¿Hay una finalidad última en su existencia?</a:t>
            </a:r>
            <a:endParaRPr lang="es-ES_tradnl" dirty="0"/>
          </a:p>
        </p:txBody>
      </p:sp>
      <p:sp>
        <p:nvSpPr>
          <p:cNvPr id="4" name="TextBox 3">
            <a:extLst>
              <a:ext uri="{FF2B5EF4-FFF2-40B4-BE49-F238E27FC236}">
                <a16:creationId xmlns:a16="http://schemas.microsoft.com/office/drawing/2014/main" id="{EAA36C8D-6CF1-A286-9F8B-EDD354C90C64}"/>
              </a:ext>
            </a:extLst>
          </p:cNvPr>
          <p:cNvSpPr txBox="1"/>
          <p:nvPr/>
        </p:nvSpPr>
        <p:spPr>
          <a:xfrm>
            <a:off x="663547" y="1441258"/>
            <a:ext cx="5780108" cy="369332"/>
          </a:xfrm>
          <a:prstGeom prst="rect">
            <a:avLst/>
          </a:prstGeom>
          <a:noFill/>
        </p:spPr>
        <p:txBody>
          <a:bodyPr wrap="none" rtlCol="0">
            <a:spAutoFit/>
          </a:bodyPr>
          <a:lstStyle/>
          <a:p>
            <a:r>
              <a:rPr lang="en-ES" dirty="0"/>
              <a:t>(No tenemos respuestas a esto. Es un asunto controvertido)</a:t>
            </a:r>
          </a:p>
        </p:txBody>
      </p:sp>
      <p:sp>
        <p:nvSpPr>
          <p:cNvPr id="7" name="Google Shape;365;p23">
            <a:extLst>
              <a:ext uri="{FF2B5EF4-FFF2-40B4-BE49-F238E27FC236}">
                <a16:creationId xmlns:a16="http://schemas.microsoft.com/office/drawing/2014/main" id="{90830D3F-BFE5-90DB-27AD-66FCC5C452D1}"/>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pic>
        <p:nvPicPr>
          <p:cNvPr id="2" name="Picture 1">
            <a:extLst>
              <a:ext uri="{FF2B5EF4-FFF2-40B4-BE49-F238E27FC236}">
                <a16:creationId xmlns:a16="http://schemas.microsoft.com/office/drawing/2014/main" id="{E47328AE-804D-D7E6-02C6-DC04E67B1AEB}"/>
              </a:ext>
            </a:extLst>
          </p:cNvPr>
          <p:cNvPicPr>
            <a:picLocks noChangeAspect="1"/>
          </p:cNvPicPr>
          <p:nvPr/>
        </p:nvPicPr>
        <p:blipFill>
          <a:blip r:embed="rId2"/>
          <a:stretch>
            <a:fillRect/>
          </a:stretch>
        </p:blipFill>
        <p:spPr>
          <a:xfrm>
            <a:off x="978839" y="2356656"/>
            <a:ext cx="6502400" cy="3543300"/>
          </a:xfrm>
          <a:prstGeom prst="rect">
            <a:avLst/>
          </a:prstGeom>
        </p:spPr>
      </p:pic>
    </p:spTree>
    <p:extLst>
      <p:ext uri="{BB962C8B-B14F-4D97-AF65-F5344CB8AC3E}">
        <p14:creationId xmlns:p14="http://schemas.microsoft.com/office/powerpoint/2010/main" val="279077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A1A16-F686-E81F-E4B9-6C049A64C4AF}"/>
            </a:ext>
          </a:extLst>
        </p:cNvPr>
        <p:cNvGrpSpPr/>
        <p:nvPr/>
      </p:nvGrpSpPr>
      <p:grpSpPr>
        <a:xfrm>
          <a:off x="0" y="0"/>
          <a:ext cx="0" cy="0"/>
          <a:chOff x="0" y="0"/>
          <a:chExt cx="0" cy="0"/>
        </a:xfrm>
      </p:grpSpPr>
      <p:sp>
        <p:nvSpPr>
          <p:cNvPr id="3" name="Google Shape;551;p35">
            <a:extLst>
              <a:ext uri="{FF2B5EF4-FFF2-40B4-BE49-F238E27FC236}">
                <a16:creationId xmlns:a16="http://schemas.microsoft.com/office/drawing/2014/main" id="{938BA060-9153-340B-D295-49CF89F84E9F}"/>
              </a:ext>
            </a:extLst>
          </p:cNvPr>
          <p:cNvSpPr txBox="1"/>
          <p:nvPr/>
        </p:nvSpPr>
        <p:spPr>
          <a:xfrm>
            <a:off x="449262" y="8255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s-ES_tradnl" dirty="0">
                <a:latin typeface="Arial"/>
                <a:ea typeface="Arial"/>
                <a:cs typeface="Arial"/>
                <a:sym typeface="Arial"/>
              </a:rPr>
              <a:t>¿Por qué existe Gaia? ¿Hay una finalidad última en su existencia?</a:t>
            </a:r>
            <a:endParaRPr lang="es-ES_tradnl" dirty="0"/>
          </a:p>
        </p:txBody>
      </p:sp>
      <p:sp>
        <p:nvSpPr>
          <p:cNvPr id="4" name="TextBox 3">
            <a:extLst>
              <a:ext uri="{FF2B5EF4-FFF2-40B4-BE49-F238E27FC236}">
                <a16:creationId xmlns:a16="http://schemas.microsoft.com/office/drawing/2014/main" id="{B2465F6C-A254-F9CB-7700-EA966EC6AB67}"/>
              </a:ext>
            </a:extLst>
          </p:cNvPr>
          <p:cNvSpPr txBox="1"/>
          <p:nvPr/>
        </p:nvSpPr>
        <p:spPr>
          <a:xfrm>
            <a:off x="663547" y="1441258"/>
            <a:ext cx="5780108" cy="369332"/>
          </a:xfrm>
          <a:prstGeom prst="rect">
            <a:avLst/>
          </a:prstGeom>
          <a:noFill/>
        </p:spPr>
        <p:txBody>
          <a:bodyPr wrap="none" rtlCol="0">
            <a:spAutoFit/>
          </a:bodyPr>
          <a:lstStyle/>
          <a:p>
            <a:r>
              <a:rPr lang="en-ES" dirty="0"/>
              <a:t>(No tenemos respuestas a esto. Es un asunto controvertido)</a:t>
            </a:r>
          </a:p>
        </p:txBody>
      </p:sp>
      <p:sp>
        <p:nvSpPr>
          <p:cNvPr id="7" name="Google Shape;365;p23">
            <a:extLst>
              <a:ext uri="{FF2B5EF4-FFF2-40B4-BE49-F238E27FC236}">
                <a16:creationId xmlns:a16="http://schemas.microsoft.com/office/drawing/2014/main" id="{D6C6153E-923D-E298-7C5A-3892A766678D}"/>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pic>
        <p:nvPicPr>
          <p:cNvPr id="5" name="Picture 4">
            <a:extLst>
              <a:ext uri="{FF2B5EF4-FFF2-40B4-BE49-F238E27FC236}">
                <a16:creationId xmlns:a16="http://schemas.microsoft.com/office/drawing/2014/main" id="{BB4F5F6B-6219-55A1-4ED7-8476127230F2}"/>
              </a:ext>
            </a:extLst>
          </p:cNvPr>
          <p:cNvPicPr>
            <a:picLocks noChangeAspect="1"/>
          </p:cNvPicPr>
          <p:nvPr/>
        </p:nvPicPr>
        <p:blipFill>
          <a:blip r:embed="rId2"/>
          <a:stretch>
            <a:fillRect/>
          </a:stretch>
        </p:blipFill>
        <p:spPr>
          <a:xfrm>
            <a:off x="389621" y="1981768"/>
            <a:ext cx="8016147" cy="4368174"/>
          </a:xfrm>
          <a:prstGeom prst="rect">
            <a:avLst/>
          </a:prstGeom>
        </p:spPr>
      </p:pic>
    </p:spTree>
    <p:extLst>
      <p:ext uri="{BB962C8B-B14F-4D97-AF65-F5344CB8AC3E}">
        <p14:creationId xmlns:p14="http://schemas.microsoft.com/office/powerpoint/2010/main" val="277616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3"/>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grpSp>
        <p:nvGrpSpPr>
          <p:cNvPr id="369" name="Google Shape;369;p23"/>
          <p:cNvGrpSpPr/>
          <p:nvPr/>
        </p:nvGrpSpPr>
        <p:grpSpPr>
          <a:xfrm>
            <a:off x="300037" y="806450"/>
            <a:ext cx="8445500" cy="915987"/>
            <a:chOff x="401637" y="838200"/>
            <a:chExt cx="8445500" cy="915987"/>
          </a:xfrm>
        </p:grpSpPr>
        <p:sp>
          <p:nvSpPr>
            <p:cNvPr id="370" name="Google Shape;370;p23"/>
            <p:cNvSpPr txBox="1"/>
            <p:nvPr/>
          </p:nvSpPr>
          <p:spPr>
            <a:xfrm>
              <a:off x="534987" y="838200"/>
              <a:ext cx="8312150" cy="915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El </a:t>
              </a:r>
              <a:r>
                <a:rPr lang="en-US" sz="1800" b="0" i="0" u="none" dirty="0" err="1">
                  <a:solidFill>
                    <a:srgbClr val="354869"/>
                  </a:solidFill>
                  <a:latin typeface="Arial"/>
                  <a:ea typeface="Arial"/>
                  <a:cs typeface="Arial"/>
                  <a:sym typeface="Arial"/>
                </a:rPr>
                <a:t>concepto</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globalidad</a:t>
              </a:r>
              <a:r>
                <a:rPr lang="en-US" sz="1800" b="0" i="0" u="none" dirty="0">
                  <a:solidFill>
                    <a:srgbClr val="354869"/>
                  </a:solidFill>
                  <a:latin typeface="Arial"/>
                  <a:ea typeface="Arial"/>
                  <a:cs typeface="Arial"/>
                  <a:sym typeface="Arial"/>
                </a:rPr>
                <a:t> e </a:t>
              </a:r>
              <a:r>
                <a:rPr lang="en-US" sz="1800" b="0" i="0" u="none" dirty="0" err="1">
                  <a:solidFill>
                    <a:srgbClr val="354869"/>
                  </a:solidFill>
                  <a:latin typeface="Arial"/>
                  <a:ea typeface="Arial"/>
                  <a:cs typeface="Arial"/>
                  <a:sym typeface="Arial"/>
                </a:rPr>
                <a:t>interrelación</a:t>
              </a:r>
              <a:r>
                <a:rPr lang="en-US" sz="1800" b="0" i="0" u="none" dirty="0">
                  <a:solidFill>
                    <a:srgbClr val="354869"/>
                  </a:solidFill>
                  <a:latin typeface="Arial"/>
                  <a:ea typeface="Arial"/>
                  <a:cs typeface="Arial"/>
                  <a:sym typeface="Arial"/>
                </a:rPr>
                <a:t> entre </a:t>
              </a:r>
              <a:r>
                <a:rPr lang="en-US" sz="1800" b="0" i="0" u="none" dirty="0" err="1">
                  <a:solidFill>
                    <a:srgbClr val="354869"/>
                  </a:solidFill>
                  <a:latin typeface="Arial"/>
                  <a:ea typeface="Arial"/>
                  <a:cs typeface="Arial"/>
                  <a:sym typeface="Arial"/>
                </a:rPr>
                <a:t>todos</a:t>
              </a:r>
              <a:r>
                <a:rPr lang="en-US" sz="1800" b="0" i="0" u="none" dirty="0">
                  <a:solidFill>
                    <a:srgbClr val="354869"/>
                  </a:solidFill>
                  <a:latin typeface="Arial"/>
                  <a:ea typeface="Arial"/>
                  <a:cs typeface="Arial"/>
                  <a:sym typeface="Arial"/>
                </a:rPr>
                <a:t> los </a:t>
              </a:r>
              <a:r>
                <a:rPr lang="en-US" sz="1800" b="0" i="0" u="none" dirty="0" err="1">
                  <a:solidFill>
                    <a:srgbClr val="354869"/>
                  </a:solidFill>
                  <a:latin typeface="Arial"/>
                  <a:ea typeface="Arial"/>
                  <a:cs typeface="Arial"/>
                  <a:sym typeface="Arial"/>
                </a:rPr>
                <a:t>elementos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implicados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difícil</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adquirir</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Usaremos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para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ello</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una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teoría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relativamente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heterodoxa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no </a:t>
              </a:r>
              <a:r>
                <a:rPr lang="en-US" sz="1800" b="0" i="0" u="none" dirty="0" err="1">
                  <a:solidFill>
                    <a:srgbClr val="354869"/>
                  </a:solidFill>
                  <a:latin typeface="Arial"/>
                  <a:ea typeface="Arial"/>
                  <a:cs typeface="Arial"/>
                  <a:sym typeface="Arial"/>
                </a:rPr>
                <a:t>suele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enseñarse</a:t>
              </a:r>
              <a:r>
                <a:rPr lang="en-US" sz="1800" b="0" i="0" u="none" dirty="0">
                  <a:solidFill>
                    <a:srgbClr val="354869"/>
                  </a:solidFill>
                  <a:latin typeface="Arial"/>
                  <a:ea typeface="Arial"/>
                  <a:cs typeface="Arial"/>
                  <a:sym typeface="Arial"/>
                </a:rPr>
                <a:t> en la </a:t>
              </a:r>
              <a:r>
                <a:rPr lang="en-US" sz="1800" b="0" i="0" u="none" dirty="0" err="1">
                  <a:solidFill>
                    <a:srgbClr val="354869"/>
                  </a:solidFill>
                  <a:latin typeface="Arial"/>
                  <a:ea typeface="Arial"/>
                  <a:cs typeface="Arial"/>
                  <a:sym typeface="Arial"/>
                </a:rPr>
                <a:t>universidad</a:t>
              </a:r>
              <a:r>
                <a:rPr lang="en-US" sz="1800" b="0" i="0" u="none" dirty="0">
                  <a:solidFill>
                    <a:srgbClr val="354869"/>
                  </a:solidFill>
                  <a:latin typeface="Arial"/>
                  <a:ea typeface="Arial"/>
                  <a:cs typeface="Arial"/>
                  <a:sym typeface="Arial"/>
                </a:rPr>
                <a:t> : La </a:t>
              </a:r>
              <a:r>
                <a:rPr lang="en-US" sz="1800" b="0" i="0" u="none" dirty="0" err="1">
                  <a:solidFill>
                    <a:srgbClr val="354869"/>
                  </a:solidFill>
                  <a:latin typeface="Arial"/>
                  <a:ea typeface="Arial"/>
                  <a:cs typeface="Arial"/>
                  <a:sym typeface="Arial"/>
                </a:rPr>
                <a:t>teoría</a:t>
              </a:r>
              <a:r>
                <a:rPr lang="en-US" sz="1800" b="0" i="0" u="none" dirty="0">
                  <a:solidFill>
                    <a:srgbClr val="354869"/>
                  </a:solidFill>
                  <a:latin typeface="Arial"/>
                  <a:ea typeface="Arial"/>
                  <a:cs typeface="Arial"/>
                  <a:sym typeface="Arial"/>
                </a:rPr>
                <a:t> de Gaia</a:t>
              </a:r>
              <a:endParaRPr dirty="0"/>
            </a:p>
          </p:txBody>
        </p:sp>
        <p:sp>
          <p:nvSpPr>
            <p:cNvPr id="371" name="Google Shape;371;p2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72" name="Google Shape;372;p23"/>
          <p:cNvGrpSpPr/>
          <p:nvPr/>
        </p:nvGrpSpPr>
        <p:grpSpPr>
          <a:xfrm>
            <a:off x="300037" y="1746250"/>
            <a:ext cx="8445500" cy="366712"/>
            <a:chOff x="401637" y="838200"/>
            <a:chExt cx="8445500" cy="366712"/>
          </a:xfrm>
        </p:grpSpPr>
        <p:sp>
          <p:nvSpPr>
            <p:cNvPr id="373" name="Google Shape;373;p23"/>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err="1">
                  <a:solidFill>
                    <a:srgbClr val="354869"/>
                  </a:solidFill>
                  <a:latin typeface="Arial"/>
                  <a:ea typeface="Arial"/>
                  <a:cs typeface="Arial"/>
                  <a:sym typeface="Arial"/>
                </a:rPr>
                <a:t>Sabemos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los </a:t>
              </a:r>
              <a:r>
                <a:rPr lang="en-US" sz="1800" b="0" i="0" u="none" dirty="0" err="1">
                  <a:solidFill>
                    <a:srgbClr val="354869"/>
                  </a:solidFill>
                  <a:latin typeface="Arial"/>
                  <a:ea typeface="Arial"/>
                  <a:cs typeface="Arial"/>
                  <a:sym typeface="Arial"/>
                </a:rPr>
                <a:t>seres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vivos</a:t>
              </a:r>
              <a:r>
                <a:rPr lang="en-US" sz="1800" b="0" i="0" u="none" dirty="0">
                  <a:solidFill>
                    <a:srgbClr val="354869"/>
                  </a:solidFill>
                  <a:latin typeface="Arial"/>
                  <a:ea typeface="Arial"/>
                  <a:cs typeface="Arial"/>
                  <a:sym typeface="Arial"/>
                </a:rPr>
                <a:t> se </a:t>
              </a:r>
              <a:r>
                <a:rPr lang="en-US" sz="1800" b="0" i="0" u="none" dirty="0" err="1">
                  <a:solidFill>
                    <a:srgbClr val="354869"/>
                  </a:solidFill>
                  <a:latin typeface="Arial"/>
                  <a:ea typeface="Arial"/>
                  <a:cs typeface="Arial"/>
                  <a:sym typeface="Arial"/>
                </a:rPr>
                <a:t>adaptan</a:t>
              </a:r>
              <a:r>
                <a:rPr lang="en-US" sz="1800" b="0" i="0" u="none" dirty="0">
                  <a:solidFill>
                    <a:srgbClr val="354869"/>
                  </a:solidFill>
                  <a:latin typeface="Arial"/>
                  <a:ea typeface="Arial"/>
                  <a:cs typeface="Arial"/>
                  <a:sym typeface="Arial"/>
                </a:rPr>
                <a:t> al </a:t>
              </a:r>
              <a:r>
                <a:rPr lang="en-US" sz="1800" b="0" i="0" u="none" dirty="0" err="1">
                  <a:solidFill>
                    <a:srgbClr val="354869"/>
                  </a:solidFill>
                  <a:latin typeface="Arial"/>
                  <a:ea typeface="Arial"/>
                  <a:cs typeface="Arial"/>
                  <a:sym typeface="Arial"/>
                </a:rPr>
                <a:t>medio</a:t>
              </a:r>
              <a:r>
                <a:rPr lang="en-US" sz="1800" b="0" i="0" u="none" dirty="0">
                  <a:solidFill>
                    <a:srgbClr val="354869"/>
                  </a:solidFill>
                  <a:latin typeface="Arial"/>
                  <a:ea typeface="Arial"/>
                  <a:cs typeface="Arial"/>
                  <a:sym typeface="Arial"/>
                </a:rPr>
                <a:t> abiótico. </a:t>
              </a:r>
              <a:r>
                <a:rPr lang="en-US" sz="1800" b="0" i="0" u="none" dirty="0" err="1">
                  <a:solidFill>
                    <a:srgbClr val="354869"/>
                  </a:solidFill>
                  <a:latin typeface="Arial"/>
                  <a:ea typeface="Arial"/>
                  <a:cs typeface="Arial"/>
                  <a:sym typeface="Arial"/>
                </a:rPr>
                <a:t>Esta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teoría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postula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es</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vida</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genera </a:t>
              </a:r>
              <a:r>
                <a:rPr lang="en-US" sz="1800" b="0" i="0" u="none" dirty="0" err="1">
                  <a:solidFill>
                    <a:srgbClr val="354869"/>
                  </a:solidFill>
                  <a:latin typeface="Arial"/>
                  <a:ea typeface="Arial"/>
                  <a:cs typeface="Arial"/>
                  <a:sym typeface="Arial"/>
                </a:rPr>
                <a:t>las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condiciones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para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su</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propia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existencia</a:t>
              </a:r>
              <a:r>
                <a:rPr lang="en-US" sz="1800" b="0" i="0" u="none" dirty="0">
                  <a:solidFill>
                    <a:srgbClr val="354869"/>
                  </a:solidFill>
                  <a:latin typeface="Arial"/>
                  <a:ea typeface="Arial"/>
                  <a:cs typeface="Arial"/>
                  <a:sym typeface="Arial"/>
                </a:rPr>
                <a:t> a </a:t>
              </a:r>
              <a:r>
                <a:rPr lang="en-US" sz="1800" b="0" i="0" u="none" dirty="0" err="1">
                  <a:solidFill>
                    <a:srgbClr val="354869"/>
                  </a:solidFill>
                  <a:latin typeface="Arial"/>
                  <a:ea typeface="Arial"/>
                  <a:cs typeface="Arial"/>
                  <a:sym typeface="Arial"/>
                </a:rPr>
                <a:t>escala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planetaria</a:t>
              </a:r>
              <a:r>
                <a:rPr lang="en-US" sz="1800" b="0" i="0" u="none" dirty="0">
                  <a:solidFill>
                    <a:srgbClr val="354869"/>
                  </a:solidFill>
                  <a:latin typeface="Arial"/>
                  <a:ea typeface="Arial"/>
                  <a:cs typeface="Arial"/>
                  <a:sym typeface="Arial"/>
                </a:rPr>
                <a:t>.</a:t>
              </a:r>
              <a:endParaRPr dirty="0"/>
            </a:p>
          </p:txBody>
        </p:sp>
        <p:sp>
          <p:nvSpPr>
            <p:cNvPr id="374" name="Google Shape;374;p2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75" name="Google Shape;375;p23"/>
          <p:cNvGrpSpPr/>
          <p:nvPr/>
        </p:nvGrpSpPr>
        <p:grpSpPr>
          <a:xfrm>
            <a:off x="1047750" y="3603625"/>
            <a:ext cx="6059702" cy="2936671"/>
            <a:chOff x="1047750" y="3603625"/>
            <a:chExt cx="6059702" cy="2936671"/>
          </a:xfrm>
        </p:grpSpPr>
        <p:pic>
          <p:nvPicPr>
            <p:cNvPr id="376" name="Google Shape;376;p23"/>
            <p:cNvPicPr preferRelativeResize="0"/>
            <p:nvPr/>
          </p:nvPicPr>
          <p:blipFill rotWithShape="1">
            <a:blip r:embed="rId3">
              <a:alphaModFix/>
            </a:blip>
            <a:srcRect/>
            <a:stretch/>
          </p:blipFill>
          <p:spPr>
            <a:xfrm>
              <a:off x="1047750" y="3603625"/>
              <a:ext cx="3932712" cy="2936671"/>
            </a:xfrm>
            <a:prstGeom prst="rect">
              <a:avLst/>
            </a:prstGeom>
            <a:noFill/>
            <a:ln>
              <a:noFill/>
            </a:ln>
          </p:spPr>
        </p:pic>
        <p:pic>
          <p:nvPicPr>
            <p:cNvPr id="377" name="Google Shape;377;p23"/>
            <p:cNvPicPr preferRelativeResize="0"/>
            <p:nvPr/>
          </p:nvPicPr>
          <p:blipFill rotWithShape="1">
            <a:blip r:embed="rId4">
              <a:alphaModFix/>
            </a:blip>
            <a:srcRect/>
            <a:stretch/>
          </p:blipFill>
          <p:spPr>
            <a:xfrm>
              <a:off x="5318125" y="3603625"/>
              <a:ext cx="1789327" cy="2889250"/>
            </a:xfrm>
            <a:prstGeom prst="rect">
              <a:avLst/>
            </a:prstGeom>
            <a:noFill/>
            <a:ln>
              <a:noFill/>
            </a:ln>
          </p:spPr>
        </p:pic>
      </p:grpSp>
    </p:spTree>
    <p:extLst>
      <p:ext uri="{BB962C8B-B14F-4D97-AF65-F5344CB8AC3E}">
        <p14:creationId xmlns:p14="http://schemas.microsoft.com/office/powerpoint/2010/main" val="4384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pSp>
        <p:nvGrpSpPr>
          <p:cNvPr id="382" name="Google Shape;382;p24"/>
          <p:cNvGrpSpPr/>
          <p:nvPr/>
        </p:nvGrpSpPr>
        <p:grpSpPr>
          <a:xfrm>
            <a:off x="800100" y="2235200"/>
            <a:ext cx="7423531" cy="2164594"/>
            <a:chOff x="800100" y="2235200"/>
            <a:chExt cx="7423531" cy="2164594"/>
          </a:xfrm>
        </p:grpSpPr>
        <p:pic>
          <p:nvPicPr>
            <p:cNvPr id="383" name="Google Shape;383;p24"/>
            <p:cNvPicPr preferRelativeResize="0"/>
            <p:nvPr/>
          </p:nvPicPr>
          <p:blipFill rotWithShape="1">
            <a:blip r:embed="rId3">
              <a:alphaModFix/>
            </a:blip>
            <a:srcRect l="49482" t="19464" b="46890"/>
            <a:stretch/>
          </p:blipFill>
          <p:spPr>
            <a:xfrm>
              <a:off x="4067175" y="2235200"/>
              <a:ext cx="4156456" cy="2164594"/>
            </a:xfrm>
            <a:prstGeom prst="rect">
              <a:avLst/>
            </a:prstGeom>
            <a:noFill/>
            <a:ln>
              <a:noFill/>
            </a:ln>
          </p:spPr>
        </p:pic>
        <p:pic>
          <p:nvPicPr>
            <p:cNvPr id="384" name="Google Shape;384;p24"/>
            <p:cNvPicPr preferRelativeResize="0"/>
            <p:nvPr/>
          </p:nvPicPr>
          <p:blipFill rotWithShape="1">
            <a:blip r:embed="rId4">
              <a:alphaModFix/>
            </a:blip>
            <a:srcRect/>
            <a:stretch/>
          </p:blipFill>
          <p:spPr>
            <a:xfrm>
              <a:off x="800100" y="2235200"/>
              <a:ext cx="2857500" cy="1771207"/>
            </a:xfrm>
            <a:prstGeom prst="rect">
              <a:avLst/>
            </a:prstGeom>
            <a:noFill/>
            <a:ln>
              <a:noFill/>
            </a:ln>
          </p:spPr>
        </p:pic>
      </p:grpSp>
      <p:grpSp>
        <p:nvGrpSpPr>
          <p:cNvPr id="386" name="Google Shape;386;p24"/>
          <p:cNvGrpSpPr/>
          <p:nvPr/>
        </p:nvGrpSpPr>
        <p:grpSpPr>
          <a:xfrm>
            <a:off x="300037" y="919162"/>
            <a:ext cx="8445500" cy="641350"/>
            <a:chOff x="401637" y="838200"/>
            <a:chExt cx="8445500" cy="641350"/>
          </a:xfrm>
        </p:grpSpPr>
        <p:sp>
          <p:nvSpPr>
            <p:cNvPr id="387" name="Google Shape;387;p2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Este químico inglés trabajó como asesor de la NASA en la década de 1970,  dentro del programa </a:t>
              </a:r>
              <a:r>
                <a:rPr lang="en-US" sz="1800" b="1" i="0" u="none">
                  <a:solidFill>
                    <a:srgbClr val="354869"/>
                  </a:solidFill>
                  <a:latin typeface="Arial"/>
                  <a:ea typeface="Arial"/>
                  <a:cs typeface="Arial"/>
                  <a:sym typeface="Arial"/>
                </a:rPr>
                <a:t>Viking </a:t>
              </a:r>
              <a:r>
                <a:rPr lang="en-US" sz="1800" b="0" i="0" u="none">
                  <a:solidFill>
                    <a:srgbClr val="354869"/>
                  </a:solidFill>
                  <a:latin typeface="Arial"/>
                  <a:ea typeface="Arial"/>
                  <a:cs typeface="Arial"/>
                  <a:sym typeface="Arial"/>
                </a:rPr>
                <a:t>y </a:t>
              </a:r>
              <a:r>
                <a:rPr lang="en-US" sz="1800" b="1" i="0" u="none">
                  <a:solidFill>
                    <a:srgbClr val="354869"/>
                  </a:solidFill>
                  <a:latin typeface="Arial"/>
                  <a:ea typeface="Arial"/>
                  <a:cs typeface="Arial"/>
                  <a:sym typeface="Arial"/>
                </a:rPr>
                <a:t>Mariner</a:t>
              </a:r>
              <a:r>
                <a:rPr lang="en-US" sz="1800" b="0" i="0" u="none">
                  <a:solidFill>
                    <a:srgbClr val="354869"/>
                  </a:solidFill>
                  <a:latin typeface="Arial"/>
                  <a:ea typeface="Arial"/>
                  <a:cs typeface="Arial"/>
                  <a:sym typeface="Arial"/>
                </a:rPr>
                <a:t>, que pretendía detectar vida en Marte.</a:t>
              </a:r>
              <a:endParaRPr/>
            </a:p>
          </p:txBody>
        </p:sp>
        <p:sp>
          <p:nvSpPr>
            <p:cNvPr id="388" name="Google Shape;388;p2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89" name="Google Shape;389;p24"/>
          <p:cNvGrpSpPr/>
          <p:nvPr/>
        </p:nvGrpSpPr>
        <p:grpSpPr>
          <a:xfrm>
            <a:off x="300037" y="4691062"/>
            <a:ext cx="8445500" cy="366712"/>
            <a:chOff x="401637" y="838200"/>
            <a:chExt cx="8445500" cy="366712"/>
          </a:xfrm>
        </p:grpSpPr>
        <p:sp>
          <p:nvSpPr>
            <p:cNvPr id="390" name="Google Shape;390;p24"/>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Realmente esperaban ver restos de civilizaciones, infraestructuras, etc.</a:t>
              </a:r>
              <a:endParaRPr/>
            </a:p>
          </p:txBody>
        </p:sp>
        <p:sp>
          <p:nvSpPr>
            <p:cNvPr id="391" name="Google Shape;391;p2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92" name="Google Shape;392;p24"/>
          <p:cNvGrpSpPr/>
          <p:nvPr/>
        </p:nvGrpSpPr>
        <p:grpSpPr>
          <a:xfrm>
            <a:off x="300037" y="5243512"/>
            <a:ext cx="8445500" cy="641350"/>
            <a:chOff x="401637" y="838200"/>
            <a:chExt cx="8445500" cy="641350"/>
          </a:xfrm>
        </p:grpSpPr>
        <p:sp>
          <p:nvSpPr>
            <p:cNvPr id="393" name="Google Shape;393;p2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Lovelock trató de pensar cómo podríamos saber si en Marte hay vida sin necesidad de llegar físicamente hasta allí.</a:t>
              </a:r>
              <a:endParaRPr/>
            </a:p>
          </p:txBody>
        </p:sp>
        <p:sp>
          <p:nvSpPr>
            <p:cNvPr id="394" name="Google Shape;394;p2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3182BE34-62C4-A0F4-B784-8D646BC6DB8F}"/>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97658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25"/>
          <p:cNvPicPr preferRelativeResize="0"/>
          <p:nvPr/>
        </p:nvPicPr>
        <p:blipFill rotWithShape="1">
          <a:blip r:embed="rId3">
            <a:alphaModFix/>
          </a:blip>
          <a:srcRect/>
          <a:stretch/>
        </p:blipFill>
        <p:spPr>
          <a:xfrm>
            <a:off x="2634853" y="1489740"/>
            <a:ext cx="1063228" cy="1063228"/>
          </a:xfrm>
          <a:prstGeom prst="rect">
            <a:avLst/>
          </a:prstGeom>
          <a:noFill/>
          <a:ln>
            <a:noFill/>
          </a:ln>
        </p:spPr>
      </p:pic>
      <p:pic>
        <p:nvPicPr>
          <p:cNvPr id="400" name="Google Shape;400;p25"/>
          <p:cNvPicPr preferRelativeResize="0"/>
          <p:nvPr/>
        </p:nvPicPr>
        <p:blipFill rotWithShape="1">
          <a:blip r:embed="rId4">
            <a:alphaModFix/>
          </a:blip>
          <a:srcRect r="3998" b="1380"/>
          <a:stretch/>
        </p:blipFill>
        <p:spPr>
          <a:xfrm>
            <a:off x="4471649" y="1570961"/>
            <a:ext cx="1022337" cy="1012480"/>
          </a:xfrm>
          <a:prstGeom prst="rect">
            <a:avLst/>
          </a:prstGeom>
          <a:noFill/>
          <a:ln>
            <a:noFill/>
          </a:ln>
        </p:spPr>
      </p:pic>
      <p:pic>
        <p:nvPicPr>
          <p:cNvPr id="401" name="Google Shape;401;p25"/>
          <p:cNvPicPr preferRelativeResize="0"/>
          <p:nvPr/>
        </p:nvPicPr>
        <p:blipFill rotWithShape="1">
          <a:blip r:embed="rId5">
            <a:alphaModFix/>
          </a:blip>
          <a:srcRect l="11764" t="7467" r="14706" b="10597"/>
          <a:stretch/>
        </p:blipFill>
        <p:spPr>
          <a:xfrm>
            <a:off x="6553305" y="1601434"/>
            <a:ext cx="1021573" cy="982007"/>
          </a:xfrm>
          <a:prstGeom prst="rect">
            <a:avLst/>
          </a:prstGeom>
          <a:noFill/>
          <a:ln>
            <a:noFill/>
          </a:ln>
        </p:spPr>
      </p:pic>
      <p:graphicFrame>
        <p:nvGraphicFramePr>
          <p:cNvPr id="402" name="Google Shape;402;p25"/>
          <p:cNvGraphicFramePr/>
          <p:nvPr>
            <p:extLst>
              <p:ext uri="{D42A27DB-BD31-4B8C-83A1-F6EECF244321}">
                <p14:modId xmlns:p14="http://schemas.microsoft.com/office/powerpoint/2010/main" val="3883247103"/>
              </p:ext>
            </p:extLst>
          </p:nvPr>
        </p:nvGraphicFramePr>
        <p:xfrm>
          <a:off x="1107293" y="2822176"/>
          <a:ext cx="6929413" cy="2703376"/>
        </p:xfrm>
        <a:graphic>
          <a:graphicData uri="http://schemas.openxmlformats.org/drawingml/2006/table">
            <a:tbl>
              <a:tblPr>
                <a:noFill/>
              </a:tblPr>
              <a:tblGrid>
                <a:gridCol w="1034244">
                  <a:extLst>
                    <a:ext uri="{9D8B030D-6E8A-4147-A177-3AD203B41FA5}">
                      <a16:colId xmlns:a16="http://schemas.microsoft.com/office/drawing/2014/main" val="20000"/>
                    </a:ext>
                  </a:extLst>
                </a:gridCol>
                <a:gridCol w="2137438">
                  <a:extLst>
                    <a:ext uri="{9D8B030D-6E8A-4147-A177-3AD203B41FA5}">
                      <a16:colId xmlns:a16="http://schemas.microsoft.com/office/drawing/2014/main" val="20001"/>
                    </a:ext>
                  </a:extLst>
                </a:gridCol>
                <a:gridCol w="1903285">
                  <a:extLst>
                    <a:ext uri="{9D8B030D-6E8A-4147-A177-3AD203B41FA5}">
                      <a16:colId xmlns:a16="http://schemas.microsoft.com/office/drawing/2014/main" val="20002"/>
                    </a:ext>
                  </a:extLst>
                </a:gridCol>
                <a:gridCol w="1854446">
                  <a:extLst>
                    <a:ext uri="{9D8B030D-6E8A-4147-A177-3AD203B41FA5}">
                      <a16:colId xmlns:a16="http://schemas.microsoft.com/office/drawing/2014/main" val="20003"/>
                    </a:ext>
                  </a:extLst>
                </a:gridCol>
              </a:tblGrid>
              <a:tr h="468283">
                <a:tc>
                  <a:txBody>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a:txBody>
                  <a:tcPr marL="0" marR="0" marT="0" marB="0" anchor="ctr">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Venus</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6600"/>
                        </a:buClr>
                        <a:buFont typeface="Arial"/>
                        <a:buNone/>
                      </a:pPr>
                      <a:r>
                        <a:rPr lang="en-US" sz="2500" b="1" i="0" u="none">
                          <a:solidFill>
                            <a:srgbClr val="FF6600"/>
                          </a:solidFill>
                          <a:latin typeface="Arial"/>
                          <a:ea typeface="Arial"/>
                          <a:cs typeface="Arial"/>
                          <a:sym typeface="Arial"/>
                        </a:rPr>
                        <a:t>Tierra</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Marte</a:t>
                      </a:r>
                      <a:endParaRPr sz="1600"/>
                    </a:p>
                  </a:txBody>
                  <a:tcPr marL="0" marR="0" marT="0" marB="0" anchor="ctr">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8437">
                <a:tc>
                  <a:txBody>
                    <a:bodyPr/>
                    <a:lstStyle/>
                    <a:p>
                      <a:pPr marL="0" marR="0" lvl="0" indent="0" algn="ctr" rtl="0">
                        <a:lnSpc>
                          <a:spcPct val="100000"/>
                        </a:lnSpc>
                        <a:spcBef>
                          <a:spcPts val="0"/>
                        </a:spcBef>
                        <a:spcAft>
                          <a:spcPts val="0"/>
                        </a:spcAft>
                        <a:buClr>
                          <a:schemeClr val="dk1"/>
                        </a:buClr>
                        <a:buFont typeface="Arial"/>
                        <a:buNone/>
                      </a:pPr>
                      <a:r>
                        <a:rPr lang="en-US" sz="2500" b="0" i="0" u="none">
                          <a:solidFill>
                            <a:schemeClr val="dk1"/>
                          </a:solidFill>
                          <a:latin typeface="Arial"/>
                          <a:ea typeface="Arial"/>
                          <a:cs typeface="Arial"/>
                          <a:sym typeface="Arial"/>
                        </a:rPr>
                        <a:t>CO</a:t>
                      </a:r>
                      <a:r>
                        <a:rPr lang="en-US" sz="2500" b="0" i="0" u="none" baseline="-25000">
                          <a:solidFill>
                            <a:schemeClr val="dk1"/>
                          </a:solidFill>
                          <a:latin typeface="Arial"/>
                          <a:ea typeface="Arial"/>
                          <a:cs typeface="Arial"/>
                          <a:sym typeface="Arial"/>
                        </a:rPr>
                        <a:t>2</a:t>
                      </a:r>
                      <a:endParaRPr sz="1600"/>
                    </a:p>
                  </a:txBody>
                  <a:tcPr marL="0" marR="0" marT="0" marB="0" anchor="ctr">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96.5%</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6600"/>
                        </a:buClr>
                        <a:buFont typeface="Arial"/>
                        <a:buNone/>
                      </a:pPr>
                      <a:r>
                        <a:rPr lang="en-US" sz="2500" b="1" i="0" u="none">
                          <a:solidFill>
                            <a:srgbClr val="FF6600"/>
                          </a:solidFill>
                          <a:latin typeface="Arial"/>
                          <a:ea typeface="Arial"/>
                          <a:cs typeface="Arial"/>
                          <a:sym typeface="Arial"/>
                        </a:rPr>
                        <a:t>0.03%</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95%</a:t>
                      </a:r>
                      <a:endParaRPr sz="1600"/>
                    </a:p>
                  </a:txBody>
                  <a:tcPr marL="0" marR="0" marT="0" marB="0" anchor="ctr">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88944">
                <a:tc>
                  <a:txBody>
                    <a:bodyPr/>
                    <a:lstStyle/>
                    <a:p>
                      <a:pPr marL="0" marR="0" lvl="0" indent="0" algn="ctr" rtl="0">
                        <a:lnSpc>
                          <a:spcPct val="100000"/>
                        </a:lnSpc>
                        <a:spcBef>
                          <a:spcPts val="0"/>
                        </a:spcBef>
                        <a:spcAft>
                          <a:spcPts val="0"/>
                        </a:spcAft>
                        <a:buClr>
                          <a:schemeClr val="dk1"/>
                        </a:buClr>
                        <a:buFont typeface="Arial"/>
                        <a:buNone/>
                      </a:pPr>
                      <a:r>
                        <a:rPr lang="en-US" sz="2500" b="0" i="0" u="none">
                          <a:solidFill>
                            <a:schemeClr val="dk1"/>
                          </a:solidFill>
                          <a:latin typeface="Arial"/>
                          <a:ea typeface="Arial"/>
                          <a:cs typeface="Arial"/>
                          <a:sym typeface="Arial"/>
                        </a:rPr>
                        <a:t>N</a:t>
                      </a:r>
                      <a:r>
                        <a:rPr lang="en-US" sz="2500" b="0" i="0" u="none" baseline="-25000">
                          <a:solidFill>
                            <a:schemeClr val="dk1"/>
                          </a:solidFill>
                          <a:latin typeface="Arial"/>
                          <a:ea typeface="Arial"/>
                          <a:cs typeface="Arial"/>
                          <a:sym typeface="Arial"/>
                        </a:rPr>
                        <a:t>2</a:t>
                      </a:r>
                      <a:endParaRPr sz="1600"/>
                    </a:p>
                  </a:txBody>
                  <a:tcPr marL="0" marR="0" marT="0" marB="0" anchor="ctr">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3.5%</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6600"/>
                        </a:buClr>
                        <a:buFont typeface="Arial"/>
                        <a:buNone/>
                      </a:pPr>
                      <a:r>
                        <a:rPr lang="en-US" sz="2500" b="1" i="0" u="none">
                          <a:solidFill>
                            <a:srgbClr val="FF6600"/>
                          </a:solidFill>
                          <a:latin typeface="Arial"/>
                          <a:ea typeface="Arial"/>
                          <a:cs typeface="Arial"/>
                          <a:sym typeface="Arial"/>
                        </a:rPr>
                        <a:t>79%</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2.7%</a:t>
                      </a:r>
                      <a:endParaRPr sz="1600"/>
                    </a:p>
                  </a:txBody>
                  <a:tcPr marL="0" marR="0" marT="0" marB="0" anchor="ctr">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87497">
                <a:tc>
                  <a:txBody>
                    <a:bodyPr/>
                    <a:lstStyle/>
                    <a:p>
                      <a:pPr marL="0" marR="0" lvl="0" indent="0" algn="ctr" rtl="0">
                        <a:lnSpc>
                          <a:spcPct val="100000"/>
                        </a:lnSpc>
                        <a:spcBef>
                          <a:spcPts val="0"/>
                        </a:spcBef>
                        <a:spcAft>
                          <a:spcPts val="0"/>
                        </a:spcAft>
                        <a:buClr>
                          <a:schemeClr val="dk1"/>
                        </a:buClr>
                        <a:buFont typeface="Arial"/>
                        <a:buNone/>
                      </a:pPr>
                      <a:r>
                        <a:rPr lang="en-US" sz="2500" b="0" i="0" u="none">
                          <a:solidFill>
                            <a:schemeClr val="dk1"/>
                          </a:solidFill>
                          <a:latin typeface="Arial"/>
                          <a:ea typeface="Arial"/>
                          <a:cs typeface="Arial"/>
                          <a:sym typeface="Arial"/>
                        </a:rPr>
                        <a:t>O</a:t>
                      </a:r>
                      <a:r>
                        <a:rPr lang="en-US" sz="2500" b="0" i="0" u="none" baseline="-25000">
                          <a:solidFill>
                            <a:schemeClr val="dk1"/>
                          </a:solidFill>
                          <a:latin typeface="Arial"/>
                          <a:ea typeface="Arial"/>
                          <a:cs typeface="Arial"/>
                          <a:sym typeface="Arial"/>
                        </a:rPr>
                        <a:t>2</a:t>
                      </a:r>
                      <a:endParaRPr sz="1600"/>
                    </a:p>
                  </a:txBody>
                  <a:tcPr marL="0" marR="0" marT="0" marB="0" anchor="ctr">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trazas</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6600"/>
                        </a:buClr>
                        <a:buFont typeface="Arial"/>
                        <a:buNone/>
                      </a:pPr>
                      <a:r>
                        <a:rPr lang="en-US" sz="2500" b="1" i="0" u="none">
                          <a:solidFill>
                            <a:srgbClr val="FF6600"/>
                          </a:solidFill>
                          <a:latin typeface="Arial"/>
                          <a:ea typeface="Arial"/>
                          <a:cs typeface="Arial"/>
                          <a:sym typeface="Arial"/>
                        </a:rPr>
                        <a:t>21%</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0.13%</a:t>
                      </a:r>
                      <a:endParaRPr sz="1600"/>
                    </a:p>
                  </a:txBody>
                  <a:tcPr marL="0" marR="0" marT="0" marB="0" anchor="ctr">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60215">
                <a:tc>
                  <a:txBody>
                    <a:bodyPr/>
                    <a:lstStyle/>
                    <a:p>
                      <a:pPr marL="0" marR="0" lvl="0" indent="0" algn="ctr" rtl="0">
                        <a:lnSpc>
                          <a:spcPct val="100000"/>
                        </a:lnSpc>
                        <a:spcBef>
                          <a:spcPts val="0"/>
                        </a:spcBef>
                        <a:spcAft>
                          <a:spcPts val="0"/>
                        </a:spcAft>
                        <a:buClr>
                          <a:schemeClr val="dk1"/>
                        </a:buClr>
                        <a:buFont typeface="Arial"/>
                        <a:buNone/>
                      </a:pPr>
                      <a:r>
                        <a:rPr lang="en-US" sz="2500" b="0" i="0" u="none">
                          <a:solidFill>
                            <a:schemeClr val="dk1"/>
                          </a:solidFill>
                          <a:latin typeface="Arial"/>
                          <a:ea typeface="Arial"/>
                          <a:cs typeface="Arial"/>
                          <a:sym typeface="Arial"/>
                        </a:rPr>
                        <a:t>CH</a:t>
                      </a:r>
                      <a:r>
                        <a:rPr lang="en-US" sz="2500" b="0" i="0" u="none" baseline="-25000">
                          <a:solidFill>
                            <a:schemeClr val="dk1"/>
                          </a:solidFill>
                          <a:latin typeface="Arial"/>
                          <a:ea typeface="Arial"/>
                          <a:cs typeface="Arial"/>
                          <a:sym typeface="Arial"/>
                        </a:rPr>
                        <a:t>4</a:t>
                      </a:r>
                      <a:endParaRPr sz="1600"/>
                    </a:p>
                  </a:txBody>
                  <a:tcPr marL="0" marR="0" marT="0" marB="0" anchor="ctr">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0.0</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6600"/>
                        </a:buClr>
                        <a:buFont typeface="Arial"/>
                        <a:buNone/>
                      </a:pPr>
                      <a:r>
                        <a:rPr lang="en-US" sz="2500" b="1" i="0" u="none">
                          <a:solidFill>
                            <a:srgbClr val="FF6600"/>
                          </a:solidFill>
                          <a:latin typeface="Arial"/>
                          <a:ea typeface="Arial"/>
                          <a:cs typeface="Arial"/>
                          <a:sym typeface="Arial"/>
                        </a:rPr>
                        <a:t>1.7 ppb</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dirty="0">
                          <a:solidFill>
                            <a:srgbClr val="354869"/>
                          </a:solidFill>
                          <a:latin typeface="Arial"/>
                          <a:ea typeface="Arial"/>
                          <a:cs typeface="Arial"/>
                          <a:sym typeface="Arial"/>
                        </a:rPr>
                        <a:t>0.0</a:t>
                      </a:r>
                      <a:endParaRPr sz="1600" dirty="0"/>
                    </a:p>
                  </a:txBody>
                  <a:tcPr marL="0" marR="0" marT="0" marB="0" anchor="ctr">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404" name="Google Shape;404;p25"/>
          <p:cNvGrpSpPr/>
          <p:nvPr/>
        </p:nvGrpSpPr>
        <p:grpSpPr>
          <a:xfrm>
            <a:off x="300037" y="919162"/>
            <a:ext cx="8445500" cy="366712"/>
            <a:chOff x="401637" y="838200"/>
            <a:chExt cx="8445500" cy="366712"/>
          </a:xfrm>
        </p:grpSpPr>
        <p:sp>
          <p:nvSpPr>
            <p:cNvPr id="405" name="Google Shape;405;p25"/>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err="1">
                  <a:solidFill>
                    <a:srgbClr val="354869"/>
                  </a:solidFill>
                  <a:latin typeface="Arial"/>
                  <a:ea typeface="Arial"/>
                  <a:cs typeface="Arial"/>
                  <a:sym typeface="Arial"/>
                </a:rPr>
                <a:t>Comparó</a:t>
              </a:r>
              <a:r>
                <a:rPr lang="en-US" sz="1800" b="0" i="0" u="none" dirty="0">
                  <a:solidFill>
                    <a:srgbClr val="354869"/>
                  </a:solidFill>
                  <a:latin typeface="Arial"/>
                  <a:ea typeface="Arial"/>
                  <a:cs typeface="Arial"/>
                  <a:sym typeface="Arial"/>
                </a:rPr>
                <a:t> las </a:t>
              </a:r>
              <a:r>
                <a:rPr lang="en-US" sz="1800" b="0" i="0" u="none" dirty="0" err="1">
                  <a:solidFill>
                    <a:srgbClr val="354869"/>
                  </a:solidFill>
                  <a:latin typeface="Arial"/>
                  <a:ea typeface="Arial"/>
                  <a:cs typeface="Arial"/>
                  <a:sym typeface="Arial"/>
                </a:rPr>
                <a:t>atmósferas</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tres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planetas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hermanos</a:t>
              </a:r>
              <a:r>
                <a:rPr lang="en-US" sz="1800" b="0" i="0" u="none" dirty="0">
                  <a:solidFill>
                    <a:srgbClr val="354869"/>
                  </a:solidFill>
                  <a:latin typeface="Arial"/>
                  <a:ea typeface="Arial"/>
                  <a:cs typeface="Arial"/>
                  <a:sym typeface="Arial"/>
                </a:rPr>
                <a:t>: </a:t>
              </a:r>
              <a:r>
                <a:rPr lang="en-US" sz="1800" b="1" i="0" u="none" dirty="0">
                  <a:solidFill>
                    <a:srgbClr val="354869"/>
                  </a:solidFill>
                  <a:latin typeface="Arial"/>
                  <a:ea typeface="Arial"/>
                  <a:cs typeface="Arial"/>
                  <a:sym typeface="Arial"/>
                </a:rPr>
                <a:t>Venus, La Tierra </a:t>
              </a:r>
              <a:r>
                <a:rPr lang="en-US" sz="1800" b="0" i="0" u="none" dirty="0">
                  <a:solidFill>
                    <a:srgbClr val="354869"/>
                  </a:solidFill>
                  <a:latin typeface="Arial"/>
                  <a:ea typeface="Arial"/>
                  <a:cs typeface="Arial"/>
                  <a:sym typeface="Arial"/>
                </a:rPr>
                <a:t>y </a:t>
              </a:r>
              <a:r>
                <a:rPr lang="en-US" sz="1800" b="1" i="0" u="none" dirty="0">
                  <a:solidFill>
                    <a:srgbClr val="354869"/>
                  </a:solidFill>
                  <a:latin typeface="Arial"/>
                  <a:ea typeface="Arial"/>
                  <a:cs typeface="Arial"/>
                  <a:sym typeface="Arial"/>
                </a:rPr>
                <a:t>Marte</a:t>
              </a:r>
              <a:endParaRPr dirty="0"/>
            </a:p>
          </p:txBody>
        </p:sp>
        <p:sp>
          <p:nvSpPr>
            <p:cNvPr id="406" name="Google Shape;406;p25"/>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TextBox 1">
            <a:extLst>
              <a:ext uri="{FF2B5EF4-FFF2-40B4-BE49-F238E27FC236}">
                <a16:creationId xmlns:a16="http://schemas.microsoft.com/office/drawing/2014/main" id="{A98C5E08-752E-CC81-357A-87DFFFFFD385}"/>
              </a:ext>
            </a:extLst>
          </p:cNvPr>
          <p:cNvSpPr txBox="1"/>
          <p:nvPr/>
        </p:nvSpPr>
        <p:spPr>
          <a:xfrm>
            <a:off x="2369322" y="5845936"/>
            <a:ext cx="1516313" cy="646331"/>
          </a:xfrm>
          <a:prstGeom prst="rect">
            <a:avLst/>
          </a:prstGeom>
          <a:noFill/>
        </p:spPr>
        <p:txBody>
          <a:bodyPr wrap="square" rtlCol="0">
            <a:spAutoFit/>
          </a:bodyPr>
          <a:lstStyle/>
          <a:p>
            <a:pPr algn="ctr"/>
            <a:r>
              <a:rPr lang="en-ES" b="1" dirty="0">
                <a:solidFill>
                  <a:srgbClr val="0070C0"/>
                </a:solidFill>
                <a:latin typeface="Arial" panose="020B0604020202020204" pitchFamily="34" charset="0"/>
                <a:cs typeface="Arial" panose="020B0604020202020204" pitchFamily="34" charset="0"/>
              </a:rPr>
              <a:t>Equilibrio químico</a:t>
            </a:r>
          </a:p>
        </p:txBody>
      </p:sp>
      <p:sp>
        <p:nvSpPr>
          <p:cNvPr id="3" name="TextBox 2">
            <a:extLst>
              <a:ext uri="{FF2B5EF4-FFF2-40B4-BE49-F238E27FC236}">
                <a16:creationId xmlns:a16="http://schemas.microsoft.com/office/drawing/2014/main" id="{948C69A5-6A44-2089-9859-E104E72D1BF3}"/>
              </a:ext>
            </a:extLst>
          </p:cNvPr>
          <p:cNvSpPr txBox="1"/>
          <p:nvPr/>
        </p:nvSpPr>
        <p:spPr>
          <a:xfrm>
            <a:off x="6107842" y="5845936"/>
            <a:ext cx="1516313" cy="646331"/>
          </a:xfrm>
          <a:prstGeom prst="rect">
            <a:avLst/>
          </a:prstGeom>
          <a:noFill/>
        </p:spPr>
        <p:txBody>
          <a:bodyPr wrap="square" rtlCol="0">
            <a:spAutoFit/>
          </a:bodyPr>
          <a:lstStyle/>
          <a:p>
            <a:pPr algn="ctr"/>
            <a:r>
              <a:rPr lang="en-ES" b="1" dirty="0">
                <a:solidFill>
                  <a:srgbClr val="0070C0"/>
                </a:solidFill>
                <a:latin typeface="Arial" panose="020B0604020202020204" pitchFamily="34" charset="0"/>
                <a:cs typeface="Arial" panose="020B0604020202020204" pitchFamily="34" charset="0"/>
              </a:rPr>
              <a:t>Equilibrio químico</a:t>
            </a:r>
          </a:p>
        </p:txBody>
      </p:sp>
      <p:pic>
        <p:nvPicPr>
          <p:cNvPr id="4" name="Picture 2" descr="Cyanobacteria - Wikipedia">
            <a:extLst>
              <a:ext uri="{FF2B5EF4-FFF2-40B4-BE49-F238E27FC236}">
                <a16:creationId xmlns:a16="http://schemas.microsoft.com/office/drawing/2014/main" id="{0B8BC857-DE69-226E-81AC-0FB82CC86F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8133" y="5659789"/>
            <a:ext cx="1051403" cy="105140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65;p23">
            <a:extLst>
              <a:ext uri="{FF2B5EF4-FFF2-40B4-BE49-F238E27FC236}">
                <a16:creationId xmlns:a16="http://schemas.microsoft.com/office/drawing/2014/main" id="{05F4622A-CAE1-AD62-9C98-C24582A7A5F3}"/>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1420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412" name="Google Shape;412;p26"/>
          <p:cNvGrpSpPr/>
          <p:nvPr/>
        </p:nvGrpSpPr>
        <p:grpSpPr>
          <a:xfrm>
            <a:off x="490537" y="919162"/>
            <a:ext cx="8445500" cy="641350"/>
            <a:chOff x="401637" y="838200"/>
            <a:chExt cx="8445500" cy="641350"/>
          </a:xfrm>
        </p:grpSpPr>
        <p:sp>
          <p:nvSpPr>
            <p:cNvPr id="413" name="Google Shape;413;p26"/>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La </a:t>
              </a:r>
              <a:r>
                <a:rPr lang="en-US" sz="1800" b="0" i="0" u="none" dirty="0" err="1">
                  <a:solidFill>
                    <a:srgbClr val="354869"/>
                  </a:solidFill>
                  <a:latin typeface="Arial"/>
                  <a:ea typeface="Arial"/>
                  <a:cs typeface="Arial"/>
                  <a:sym typeface="Arial"/>
                </a:rPr>
                <a:t>atmósfera</a:t>
              </a:r>
              <a:r>
                <a:rPr lang="en-US" sz="1800" b="0" i="0" u="none" dirty="0">
                  <a:solidFill>
                    <a:srgbClr val="354869"/>
                  </a:solidFill>
                  <a:latin typeface="Arial"/>
                  <a:ea typeface="Arial"/>
                  <a:cs typeface="Arial"/>
                  <a:sym typeface="Arial"/>
                </a:rPr>
                <a:t> de Venus y Marte </a:t>
              </a:r>
              <a:r>
                <a:rPr lang="en-US" sz="1800" b="0" i="0" u="none" dirty="0" err="1">
                  <a:solidFill>
                    <a:srgbClr val="354869"/>
                  </a:solidFill>
                  <a:latin typeface="Arial"/>
                  <a:ea typeface="Arial"/>
                  <a:cs typeface="Arial"/>
                  <a:sym typeface="Arial"/>
                </a:rPr>
                <a:t>está</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cercana</a:t>
              </a:r>
              <a:r>
                <a:rPr lang="en-US" sz="1800" b="0" i="0" u="none" dirty="0">
                  <a:solidFill>
                    <a:srgbClr val="354869"/>
                  </a:solidFill>
                  <a:latin typeface="Arial"/>
                  <a:ea typeface="Arial"/>
                  <a:cs typeface="Arial"/>
                  <a:sym typeface="Arial"/>
                </a:rPr>
                <a:t> al </a:t>
              </a:r>
              <a:r>
                <a:rPr lang="en-US" sz="1800" b="0" i="0" u="none" dirty="0" err="1">
                  <a:solidFill>
                    <a:srgbClr val="354869"/>
                  </a:solidFill>
                  <a:latin typeface="Arial"/>
                  <a:ea typeface="Arial"/>
                  <a:cs typeface="Arial"/>
                  <a:sym typeface="Arial"/>
                </a:rPr>
                <a:t>equilibrio</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químico</a:t>
              </a:r>
              <a:r>
                <a:rPr lang="en-US" sz="1800" b="0" i="0" u="none" dirty="0">
                  <a:solidFill>
                    <a:srgbClr val="354869"/>
                  </a:solidFill>
                  <a:latin typeface="Arial"/>
                  <a:ea typeface="Arial"/>
                  <a:cs typeface="Arial"/>
                  <a:sym typeface="Arial"/>
                </a:rPr>
                <a:t> y </a:t>
              </a:r>
              <a:r>
                <a:rPr lang="en-US" sz="1800" b="0" i="0" u="none" dirty="0" err="1">
                  <a:solidFill>
                    <a:srgbClr val="354869"/>
                  </a:solidFill>
                  <a:latin typeface="Arial"/>
                  <a:ea typeface="Arial"/>
                  <a:cs typeface="Arial"/>
                  <a:sym typeface="Arial"/>
                </a:rPr>
                <a:t>termodinámico</a:t>
              </a:r>
              <a:r>
                <a:rPr lang="en-US" sz="1800" b="0" i="0" u="none" dirty="0">
                  <a:solidFill>
                    <a:srgbClr val="354869"/>
                  </a:solidFill>
                  <a:latin typeface="Arial"/>
                  <a:ea typeface="Arial"/>
                  <a:cs typeface="Arial"/>
                  <a:sym typeface="Arial"/>
                </a:rPr>
                <a:t>. La de la Tierra es </a:t>
              </a:r>
              <a:r>
                <a:rPr lang="en-US" sz="1800" b="0" i="0" u="none" dirty="0" err="1">
                  <a:solidFill>
                    <a:srgbClr val="354869"/>
                  </a:solidFill>
                  <a:latin typeface="Arial"/>
                  <a:ea typeface="Arial"/>
                  <a:cs typeface="Arial"/>
                  <a:sym typeface="Arial"/>
                </a:rPr>
                <a:t>muy</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inestable</a:t>
              </a:r>
              <a:r>
                <a:rPr lang="en-US" sz="1800" b="0" i="0" u="none" dirty="0">
                  <a:solidFill>
                    <a:srgbClr val="354869"/>
                  </a:solidFill>
                  <a:latin typeface="Arial"/>
                  <a:ea typeface="Arial"/>
                  <a:cs typeface="Arial"/>
                  <a:sym typeface="Arial"/>
                </a:rPr>
                <a:t>.</a:t>
              </a:r>
              <a:endParaRPr dirty="0"/>
            </a:p>
          </p:txBody>
        </p:sp>
        <p:sp>
          <p:nvSpPr>
            <p:cNvPr id="414" name="Google Shape;414;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15" name="Google Shape;415;p26"/>
          <p:cNvGrpSpPr/>
          <p:nvPr/>
        </p:nvGrpSpPr>
        <p:grpSpPr>
          <a:xfrm>
            <a:off x="490537" y="1758950"/>
            <a:ext cx="8445500" cy="641350"/>
            <a:chOff x="401637" y="838200"/>
            <a:chExt cx="8445500" cy="641350"/>
          </a:xfrm>
        </p:grpSpPr>
        <p:sp>
          <p:nvSpPr>
            <p:cNvPr id="416" name="Google Shape;416;p26"/>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Debe de haber algo que esté permanentemente suministrando oxígeno a la atmósfera de la Tierra.</a:t>
              </a:r>
              <a:endParaRPr/>
            </a:p>
          </p:txBody>
        </p:sp>
        <p:sp>
          <p:nvSpPr>
            <p:cNvPr id="417" name="Google Shape;417;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18" name="Google Shape;418;p26"/>
          <p:cNvGrpSpPr/>
          <p:nvPr/>
        </p:nvGrpSpPr>
        <p:grpSpPr>
          <a:xfrm>
            <a:off x="490537" y="2598737"/>
            <a:ext cx="8445500" cy="366712"/>
            <a:chOff x="401637" y="838200"/>
            <a:chExt cx="8445500" cy="366712"/>
          </a:xfrm>
        </p:grpSpPr>
        <p:sp>
          <p:nvSpPr>
            <p:cNvPr id="419" name="Google Shape;419;p26"/>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Ese algo son los seres vivos fotosintetizadores …</a:t>
              </a:r>
              <a:endParaRPr/>
            </a:p>
          </p:txBody>
        </p:sp>
        <p:sp>
          <p:nvSpPr>
            <p:cNvPr id="420" name="Google Shape;420;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21" name="Google Shape;421;p26"/>
          <p:cNvGrpSpPr/>
          <p:nvPr/>
        </p:nvGrpSpPr>
        <p:grpSpPr>
          <a:xfrm>
            <a:off x="490537" y="3163887"/>
            <a:ext cx="8445500" cy="641350"/>
            <a:chOff x="401637" y="838200"/>
            <a:chExt cx="8445500" cy="641350"/>
          </a:xfrm>
        </p:grpSpPr>
        <p:sp>
          <p:nvSpPr>
            <p:cNvPr id="422" name="Google Shape;422;p26"/>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Que acoplan su metabolismo con otros organismos que actúan utilizando el oxígeno que ellos liberan …</a:t>
              </a:r>
              <a:endParaRPr/>
            </a:p>
          </p:txBody>
        </p:sp>
        <p:sp>
          <p:nvSpPr>
            <p:cNvPr id="423" name="Google Shape;423;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24" name="Google Shape;424;p26"/>
          <p:cNvGrpSpPr/>
          <p:nvPr/>
        </p:nvGrpSpPr>
        <p:grpSpPr>
          <a:xfrm>
            <a:off x="490537" y="4003675"/>
            <a:ext cx="8445500" cy="641350"/>
            <a:chOff x="401637" y="838200"/>
            <a:chExt cx="8445500" cy="641350"/>
          </a:xfrm>
        </p:grpSpPr>
        <p:sp>
          <p:nvSpPr>
            <p:cNvPr id="425" name="Google Shape;425;p26"/>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Concluyó así, que los seres vivos son capaces de mantener las condiciones físicas necesarias para su propia subsistencia.</a:t>
              </a:r>
              <a:endParaRPr/>
            </a:p>
          </p:txBody>
        </p:sp>
        <p:sp>
          <p:nvSpPr>
            <p:cNvPr id="426" name="Google Shape;426;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27" name="Google Shape;427;p26"/>
          <p:cNvGrpSpPr/>
          <p:nvPr/>
        </p:nvGrpSpPr>
        <p:grpSpPr>
          <a:xfrm>
            <a:off x="490537" y="4843462"/>
            <a:ext cx="8445500" cy="641350"/>
            <a:chOff x="401637" y="838200"/>
            <a:chExt cx="8445500" cy="641350"/>
          </a:xfrm>
        </p:grpSpPr>
        <p:sp>
          <p:nvSpPr>
            <p:cNvPr id="428" name="Google Shape;428;p26"/>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a:buClr>
                  <a:srgbClr val="354869"/>
                </a:buClr>
              </a:pPr>
              <a:r>
                <a:rPr lang="en-US" sz="1800" b="0" i="0" u="none" dirty="0" err="1">
                  <a:solidFill>
                    <a:srgbClr val="354869"/>
                  </a:solidFill>
                  <a:latin typeface="Arial"/>
                  <a:ea typeface="Arial"/>
                  <a:cs typeface="Arial"/>
                  <a:sym typeface="Arial"/>
                </a:rPr>
                <a:t>Esto</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es</a:t>
              </a:r>
              <a:r>
                <a:rPr lang="en-US" sz="1800" b="0" i="0" u="none" dirty="0">
                  <a:solidFill>
                    <a:srgbClr val="354869"/>
                  </a:solidFill>
                  <a:latin typeface="Arial"/>
                  <a:ea typeface="Arial"/>
                  <a:cs typeface="Arial"/>
                  <a:sym typeface="Arial"/>
                </a:rPr>
                <a:t> lo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se </a:t>
              </a:r>
              <a:r>
                <a:rPr lang="en-US" sz="1800" b="0" i="0" u="none" dirty="0" err="1">
                  <a:solidFill>
                    <a:srgbClr val="354869"/>
                  </a:solidFill>
                  <a:latin typeface="Arial"/>
                  <a:ea typeface="Arial"/>
                  <a:cs typeface="Arial"/>
                  <a:sym typeface="Arial"/>
                </a:rPr>
                <a:t>denomina</a:t>
              </a:r>
              <a:r>
                <a:rPr lang="en-US" sz="1800" b="0" i="0" u="none" dirty="0">
                  <a:solidFill>
                    <a:srgbClr val="354869"/>
                  </a:solidFill>
                  <a:latin typeface="Arial"/>
                  <a:ea typeface="Arial"/>
                  <a:cs typeface="Arial"/>
                  <a:sym typeface="Arial"/>
                </a:rPr>
                <a:t> </a:t>
              </a:r>
              <a:r>
                <a:rPr lang="en-US" sz="1800" b="0" i="1" u="none" dirty="0">
                  <a:solidFill>
                    <a:srgbClr val="354869"/>
                  </a:solidFill>
                  <a:latin typeface="Arial"/>
                  <a:ea typeface="Arial"/>
                  <a:cs typeface="Arial"/>
                  <a:sym typeface="Arial"/>
                </a:rPr>
                <a:t>homeostasis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Es</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capacidad</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autoregulación</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tienen</a:t>
              </a:r>
              <a:r>
                <a:rPr lang="en-US" sz="1800" b="0" i="0" u="none" dirty="0">
                  <a:solidFill>
                    <a:srgbClr val="354869"/>
                  </a:solidFill>
                  <a:latin typeface="Arial"/>
                  <a:ea typeface="Arial"/>
                  <a:cs typeface="Arial"/>
                  <a:sym typeface="Arial"/>
                </a:rPr>
                <a:t> los </a:t>
              </a:r>
              <a:r>
                <a:rPr lang="en-US" sz="1800" b="0" i="0" u="none" dirty="0" err="1">
                  <a:solidFill>
                    <a:srgbClr val="354869"/>
                  </a:solidFill>
                  <a:latin typeface="Arial"/>
                  <a:ea typeface="Arial"/>
                  <a:cs typeface="Arial"/>
                  <a:sym typeface="Arial"/>
                </a:rPr>
                <a:t>organismos</a:t>
              </a:r>
              <a:r>
                <a:rPr lang="en-US" sz="1800" b="0" i="0" u="none" dirty="0">
                  <a:solidFill>
                    <a:srgbClr val="354869"/>
                  </a:solidFill>
                  <a:latin typeface="Arial"/>
                  <a:ea typeface="Arial"/>
                  <a:cs typeface="Arial"/>
                  <a:sym typeface="Arial"/>
                </a:rPr>
                <a:t> y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conduce a </a:t>
              </a:r>
              <a:r>
                <a:rPr lang="en-US" sz="1800" b="0" i="0" u="none" dirty="0" err="1">
                  <a:solidFill>
                    <a:srgbClr val="354869"/>
                  </a:solidFill>
                  <a:latin typeface="Arial"/>
                  <a:ea typeface="Arial"/>
                  <a:cs typeface="Arial"/>
                  <a:sym typeface="Arial"/>
                </a:rPr>
                <a:t>su</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propia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supervivencia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Definición</a:t>
              </a:r>
              <a:r>
                <a:rPr lang="en-US" sz="1800" b="0" i="0" u="none" dirty="0">
                  <a:solidFill>
                    <a:srgbClr val="354869"/>
                  </a:solidFill>
                  <a:latin typeface="Arial"/>
                  <a:ea typeface="Arial"/>
                  <a:cs typeface="Arial"/>
                  <a:sym typeface="Arial"/>
                </a:rPr>
                <a:t> formal</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Conjunto</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fenómenos</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autorregulación</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conducentes</a:t>
              </a:r>
              <a:r>
                <a:rPr lang="en-US" dirty="0">
                  <a:solidFill>
                    <a:srgbClr val="354869"/>
                  </a:solidFill>
                  <a:latin typeface="Arial"/>
                  <a:ea typeface="Arial"/>
                  <a:cs typeface="Arial"/>
                  <a:sym typeface="Arial"/>
                </a:rPr>
                <a:t> al </a:t>
              </a:r>
              <a:r>
                <a:rPr lang="en-US" dirty="0" err="1">
                  <a:solidFill>
                    <a:srgbClr val="354869"/>
                  </a:solidFill>
                  <a:latin typeface="Arial"/>
                  <a:ea typeface="Arial"/>
                  <a:cs typeface="Arial"/>
                  <a:sym typeface="Arial"/>
                </a:rPr>
                <a:t>mantenimiento</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una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relativa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constancia</a:t>
              </a:r>
              <a:r>
                <a:rPr lang="en-US" dirty="0">
                  <a:solidFill>
                    <a:srgbClr val="354869"/>
                  </a:solidFill>
                  <a:latin typeface="Arial"/>
                  <a:ea typeface="Arial"/>
                  <a:cs typeface="Arial"/>
                  <a:sym typeface="Arial"/>
                </a:rPr>
                <a:t> en la </a:t>
              </a:r>
              <a:r>
                <a:rPr lang="en-US" dirty="0" err="1">
                  <a:solidFill>
                    <a:srgbClr val="354869"/>
                  </a:solidFill>
                  <a:latin typeface="Arial"/>
                  <a:ea typeface="Arial"/>
                  <a:cs typeface="Arial"/>
                  <a:sym typeface="Arial"/>
                </a:rPr>
                <a:t>composición</a:t>
              </a:r>
              <a:r>
                <a:rPr lang="en-US" dirty="0">
                  <a:solidFill>
                    <a:srgbClr val="354869"/>
                  </a:solidFill>
                  <a:latin typeface="Arial"/>
                  <a:ea typeface="Arial"/>
                  <a:cs typeface="Arial"/>
                  <a:sym typeface="Arial"/>
                </a:rPr>
                <a:t> y </a:t>
              </a:r>
              <a:r>
                <a:rPr lang="en-US" dirty="0" err="1">
                  <a:solidFill>
                    <a:srgbClr val="354869"/>
                  </a:solidFill>
                  <a:latin typeface="Arial"/>
                  <a:ea typeface="Arial"/>
                  <a:cs typeface="Arial"/>
                  <a:sym typeface="Arial"/>
                </a:rPr>
                <a:t>las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propiedades</a:t>
              </a:r>
              <a:r>
                <a:rPr lang="en-US" dirty="0">
                  <a:solidFill>
                    <a:srgbClr val="354869"/>
                  </a:solidFill>
                  <a:latin typeface="Arial"/>
                  <a:ea typeface="Arial"/>
                  <a:cs typeface="Arial"/>
                  <a:sym typeface="Arial"/>
                </a:rPr>
                <a:t> del </a:t>
              </a:r>
              <a:r>
                <a:rPr lang="en-US" dirty="0" err="1">
                  <a:solidFill>
                    <a:srgbClr val="354869"/>
                  </a:solidFill>
                  <a:latin typeface="Arial"/>
                  <a:ea typeface="Arial"/>
                  <a:cs typeface="Arial"/>
                  <a:sym typeface="Arial"/>
                </a:rPr>
                <a:t>medio</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interno</a:t>
              </a:r>
              <a:r>
                <a:rPr lang="en-US" dirty="0">
                  <a:solidFill>
                    <a:srgbClr val="354869"/>
                  </a:solidFill>
                  <a:latin typeface="Arial"/>
                  <a:ea typeface="Arial"/>
                  <a:cs typeface="Arial"/>
                  <a:sym typeface="Arial"/>
                </a:rPr>
                <a:t> de un </a:t>
              </a:r>
              <a:r>
                <a:rPr lang="en-US" dirty="0" err="1">
                  <a:solidFill>
                    <a:srgbClr val="354869"/>
                  </a:solidFill>
                  <a:latin typeface="Arial"/>
                  <a:ea typeface="Arial"/>
                  <a:cs typeface="Arial"/>
                  <a:sym typeface="Arial"/>
                </a:rPr>
                <a:t>organismo</a:t>
              </a:r>
              <a:r>
                <a:rPr lang="en-US" dirty="0">
                  <a:solidFill>
                    <a:srgbClr val="354869"/>
                  </a:solidFill>
                  <a:latin typeface="Arial"/>
                  <a:ea typeface="Arial"/>
                  <a:cs typeface="Arial"/>
                  <a:sym typeface="Arial"/>
                </a:rPr>
                <a:t>.</a:t>
              </a:r>
            </a:p>
            <a:p>
              <a:pPr>
                <a:buClr>
                  <a:srgbClr val="354869"/>
                </a:buClr>
              </a:pPr>
              <a:r>
                <a:rPr lang="en-US" sz="1800" b="0" i="0" u="none" dirty="0">
                  <a:solidFill>
                    <a:srgbClr val="354869"/>
                  </a:solidFill>
                  <a:latin typeface="Arial"/>
                  <a:ea typeface="Arial"/>
                  <a:cs typeface="Arial"/>
                  <a:sym typeface="Arial"/>
                </a:rPr>
                <a:t>  </a:t>
              </a:r>
              <a:endParaRPr dirty="0"/>
            </a:p>
          </p:txBody>
        </p:sp>
        <p:sp>
          <p:nvSpPr>
            <p:cNvPr id="429" name="Google Shape;429;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D0897540-8C59-C0E0-4D77-FD474CC9CE02}"/>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4741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pSp>
        <p:nvGrpSpPr>
          <p:cNvPr id="435" name="Google Shape;435;p27"/>
          <p:cNvGrpSpPr/>
          <p:nvPr/>
        </p:nvGrpSpPr>
        <p:grpSpPr>
          <a:xfrm>
            <a:off x="490537" y="957262"/>
            <a:ext cx="8445500" cy="1190625"/>
            <a:chOff x="401637" y="838200"/>
            <a:chExt cx="8445500" cy="1190625"/>
          </a:xfrm>
        </p:grpSpPr>
        <p:sp>
          <p:nvSpPr>
            <p:cNvPr id="436" name="Google Shape;436;p27"/>
            <p:cNvSpPr txBox="1"/>
            <p:nvPr/>
          </p:nvSpPr>
          <p:spPr>
            <a:xfrm>
              <a:off x="534987" y="838200"/>
              <a:ext cx="8312150" cy="1190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err="1">
                  <a:solidFill>
                    <a:srgbClr val="354869"/>
                  </a:solidFill>
                  <a:latin typeface="Arial"/>
                  <a:ea typeface="Arial"/>
                  <a:cs typeface="Arial"/>
                  <a:sym typeface="Arial"/>
                </a:rPr>
                <a:t>Así</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teoría</a:t>
              </a:r>
              <a:r>
                <a:rPr lang="en-US" sz="1800" b="0" i="0" u="none" dirty="0">
                  <a:solidFill>
                    <a:srgbClr val="354869"/>
                  </a:solidFill>
                  <a:latin typeface="Arial"/>
                  <a:ea typeface="Arial"/>
                  <a:cs typeface="Arial"/>
                  <a:sym typeface="Arial"/>
                </a:rPr>
                <a:t> de Gaia </a:t>
              </a:r>
              <a:r>
                <a:rPr lang="en-US" sz="1800" b="0" i="0" u="none" dirty="0" err="1">
                  <a:solidFill>
                    <a:srgbClr val="354869"/>
                  </a:solidFill>
                  <a:latin typeface="Arial"/>
                  <a:ea typeface="Arial"/>
                  <a:cs typeface="Arial"/>
                  <a:sym typeface="Arial"/>
                </a:rPr>
                <a:t>postula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alguna</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las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más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importantes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características</a:t>
              </a:r>
              <a:r>
                <a:rPr lang="en-US" sz="1800" b="0" i="0" u="none" dirty="0">
                  <a:solidFill>
                    <a:srgbClr val="354869"/>
                  </a:solidFill>
                  <a:latin typeface="Arial"/>
                  <a:ea typeface="Arial"/>
                  <a:cs typeface="Arial"/>
                  <a:sym typeface="Arial"/>
                </a:rPr>
                <a:t> de la Tierra (</a:t>
              </a:r>
              <a:r>
                <a:rPr lang="en-US" sz="1800" b="0" i="0" u="none" dirty="0" err="1">
                  <a:solidFill>
                    <a:srgbClr val="354869"/>
                  </a:solidFill>
                  <a:latin typeface="Arial"/>
                  <a:ea typeface="Arial"/>
                  <a:cs typeface="Arial"/>
                  <a:sym typeface="Arial"/>
                </a:rPr>
                <a:t>las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le </a:t>
              </a:r>
              <a:r>
                <a:rPr lang="en-US" sz="1800" b="0" i="0" u="none" dirty="0" err="1">
                  <a:solidFill>
                    <a:srgbClr val="354869"/>
                  </a:solidFill>
                  <a:latin typeface="Arial"/>
                  <a:ea typeface="Arial"/>
                  <a:cs typeface="Arial"/>
                  <a:sym typeface="Arial"/>
                </a:rPr>
                <a:t>permiten</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mantener</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vida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están</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presentes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debido</a:t>
              </a:r>
              <a:r>
                <a:rPr lang="en-US" sz="1800" b="0" i="0" u="none" dirty="0">
                  <a:solidFill>
                    <a:srgbClr val="354869"/>
                  </a:solidFill>
                  <a:latin typeface="Arial"/>
                  <a:ea typeface="Arial"/>
                  <a:cs typeface="Arial"/>
                  <a:sym typeface="Arial"/>
                </a:rPr>
                <a:t> a la </a:t>
              </a:r>
              <a:r>
                <a:rPr lang="en-US" sz="1800" b="0" i="0" u="none" dirty="0" err="1">
                  <a:solidFill>
                    <a:srgbClr val="354869"/>
                  </a:solidFill>
                  <a:latin typeface="Arial"/>
                  <a:ea typeface="Arial"/>
                  <a:cs typeface="Arial"/>
                  <a:sym typeface="Arial"/>
                </a:rPr>
                <a:t>existencia</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dicha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vida</a:t>
              </a:r>
              <a:r>
                <a:rPr lang="en-US" sz="1800" b="0" i="0" u="none" dirty="0">
                  <a:solidFill>
                    <a:srgbClr val="354869"/>
                  </a:solidFill>
                  <a:latin typeface="Arial"/>
                  <a:ea typeface="Arial"/>
                  <a:cs typeface="Arial"/>
                  <a:sym typeface="Arial"/>
                </a:rPr>
                <a:t>. Sin </a:t>
              </a:r>
              <a:r>
                <a:rPr lang="en-US" sz="1800" b="0" i="0" u="none" dirty="0" err="1">
                  <a:solidFill>
                    <a:srgbClr val="354869"/>
                  </a:solidFill>
                  <a:latin typeface="Arial"/>
                  <a:ea typeface="Arial"/>
                  <a:cs typeface="Arial"/>
                  <a:sym typeface="Arial"/>
                </a:rPr>
                <a:t>esas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condiciones</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vida</a:t>
              </a:r>
              <a:r>
                <a:rPr lang="en-US" sz="1800" b="0" i="0" u="none" dirty="0">
                  <a:solidFill>
                    <a:srgbClr val="354869"/>
                  </a:solidFill>
                  <a:latin typeface="Arial"/>
                  <a:ea typeface="Arial"/>
                  <a:cs typeface="Arial"/>
                  <a:sym typeface="Arial"/>
                </a:rPr>
                <a:t> no </a:t>
              </a:r>
              <a:r>
                <a:rPr lang="en-US" sz="1800" b="0" i="0" u="none" dirty="0" err="1">
                  <a:solidFill>
                    <a:srgbClr val="354869"/>
                  </a:solidFill>
                  <a:latin typeface="Arial"/>
                  <a:ea typeface="Arial"/>
                  <a:cs typeface="Arial"/>
                  <a:sym typeface="Arial"/>
                </a:rPr>
                <a:t>existiría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aquí</a:t>
              </a:r>
              <a:r>
                <a:rPr lang="en-US" sz="1800" b="0" i="0" u="none" dirty="0">
                  <a:solidFill>
                    <a:srgbClr val="354869"/>
                  </a:solidFill>
                  <a:latin typeface="Arial"/>
                  <a:ea typeface="Arial"/>
                  <a:cs typeface="Arial"/>
                  <a:sym typeface="Arial"/>
                </a:rPr>
                <a:t>.</a:t>
              </a:r>
              <a:endParaRPr dirty="0"/>
            </a:p>
          </p:txBody>
        </p:sp>
        <p:sp>
          <p:nvSpPr>
            <p:cNvPr id="437" name="Google Shape;437;p27"/>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38" name="Google Shape;438;p27"/>
          <p:cNvGrpSpPr/>
          <p:nvPr/>
        </p:nvGrpSpPr>
        <p:grpSpPr>
          <a:xfrm>
            <a:off x="490537" y="2408237"/>
            <a:ext cx="8445500" cy="915987"/>
            <a:chOff x="401637" y="838200"/>
            <a:chExt cx="8445500" cy="915987"/>
          </a:xfrm>
        </p:grpSpPr>
        <p:sp>
          <p:nvSpPr>
            <p:cNvPr id="439" name="Google Shape;439;p27"/>
            <p:cNvSpPr txBox="1"/>
            <p:nvPr/>
          </p:nvSpPr>
          <p:spPr>
            <a:xfrm>
              <a:off x="534987" y="838200"/>
              <a:ext cx="8312150" cy="915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Esta teoría acaba con el concepto de “suerte cósmica” que supuestamente tenemos de estar en el momento adecuado y en el sitio adecuado para que en la Tierra se desarrollara la vida.</a:t>
              </a:r>
              <a:endParaRPr/>
            </a:p>
          </p:txBody>
        </p:sp>
        <p:sp>
          <p:nvSpPr>
            <p:cNvPr id="440" name="Google Shape;440;p27"/>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41" name="Google Shape;441;p27"/>
          <p:cNvGrpSpPr/>
          <p:nvPr/>
        </p:nvGrpSpPr>
        <p:grpSpPr>
          <a:xfrm>
            <a:off x="490537" y="3586162"/>
            <a:ext cx="8445500" cy="641350"/>
            <a:chOff x="401637" y="838200"/>
            <a:chExt cx="8445500" cy="641350"/>
          </a:xfrm>
        </p:grpSpPr>
        <p:sp>
          <p:nvSpPr>
            <p:cNvPr id="442" name="Google Shape;442;p27"/>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Esa carambola se dio sólo en el momento en el que se inició la vida. A partir de ahí, Gaia “tomó las riendas” y los seres vivos condicionaron su propio ambiente.</a:t>
              </a:r>
              <a:endParaRPr/>
            </a:p>
          </p:txBody>
        </p:sp>
        <p:sp>
          <p:nvSpPr>
            <p:cNvPr id="443" name="Google Shape;443;p27"/>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44" name="Google Shape;444;p27"/>
          <p:cNvGrpSpPr/>
          <p:nvPr/>
        </p:nvGrpSpPr>
        <p:grpSpPr>
          <a:xfrm>
            <a:off x="490537" y="4691062"/>
            <a:ext cx="8445500" cy="1190625"/>
            <a:chOff x="401637" y="838200"/>
            <a:chExt cx="8445500" cy="1190625"/>
          </a:xfrm>
        </p:grpSpPr>
        <p:sp>
          <p:nvSpPr>
            <p:cNvPr id="445" name="Google Shape;445;p27"/>
            <p:cNvSpPr txBox="1"/>
            <p:nvPr/>
          </p:nvSpPr>
          <p:spPr>
            <a:xfrm>
              <a:off x="534987" y="838200"/>
              <a:ext cx="8312150" cy="1190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1" i="0" u="none">
                  <a:solidFill>
                    <a:srgbClr val="354869"/>
                  </a:solidFill>
                  <a:latin typeface="Arial"/>
                  <a:ea typeface="Arial"/>
                  <a:cs typeface="Arial"/>
                  <a:sym typeface="Arial"/>
                </a:rPr>
                <a:t>No hay nada espiritual en esto. Nadie habla de conciencia planetaria, ni del espíritu de la Tierra ni nada de eso. Es una forma holista de ver el funcionamiento del planeta. Nos servirá a la hora de comprender el papel que juega la humanidad en todo esto …</a:t>
              </a:r>
              <a:endParaRPr/>
            </a:p>
          </p:txBody>
        </p:sp>
        <p:sp>
          <p:nvSpPr>
            <p:cNvPr id="446" name="Google Shape;446;p27"/>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FC7BCC9B-F6E4-CB86-197A-0EB6A4777040}"/>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320495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8"/>
          <p:cNvSpPr txBox="1"/>
          <p:nvPr/>
        </p:nvSpPr>
        <p:spPr>
          <a:xfrm>
            <a:off x="2562308" y="6049789"/>
            <a:ext cx="297815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0" i="0" u="none" dirty="0">
                <a:solidFill>
                  <a:srgbClr val="354869"/>
                </a:solidFill>
                <a:latin typeface="Arial"/>
                <a:ea typeface="Arial"/>
                <a:cs typeface="Arial"/>
                <a:sym typeface="Arial"/>
              </a:rPr>
              <a:t>http://</a:t>
            </a:r>
            <a:r>
              <a:rPr lang="en-US" sz="1000" b="0" i="0" u="none" dirty="0" err="1">
                <a:solidFill>
                  <a:srgbClr val="354869"/>
                </a:solidFill>
                <a:latin typeface="Arial"/>
                <a:ea typeface="Arial"/>
                <a:cs typeface="Arial"/>
                <a:sym typeface="Arial"/>
              </a:rPr>
              <a:t>www.youtube.com</a:t>
            </a:r>
            <a:r>
              <a:rPr lang="en-US" sz="1000" b="0" i="0" u="none" dirty="0">
                <a:solidFill>
                  <a:srgbClr val="354869"/>
                </a:solidFill>
                <a:latin typeface="Arial"/>
                <a:ea typeface="Arial"/>
                <a:cs typeface="Arial"/>
                <a:sym typeface="Arial"/>
              </a:rPr>
              <a:t>/</a:t>
            </a:r>
            <a:r>
              <a:rPr lang="en-US" sz="1000" b="0" i="0" u="none" dirty="0" err="1">
                <a:solidFill>
                  <a:srgbClr val="354869"/>
                </a:solidFill>
                <a:latin typeface="Arial"/>
                <a:ea typeface="Arial"/>
                <a:cs typeface="Arial"/>
                <a:sym typeface="Arial"/>
              </a:rPr>
              <a:t>watch?v</a:t>
            </a:r>
            <a:r>
              <a:rPr lang="en-US" sz="1000" b="0" i="0" u="none" dirty="0">
                <a:solidFill>
                  <a:srgbClr val="354869"/>
                </a:solidFill>
                <a:latin typeface="Arial"/>
                <a:ea typeface="Arial"/>
                <a:cs typeface="Arial"/>
                <a:sym typeface="Arial"/>
              </a:rPr>
              <a:t>=lMsK2ObCmY4</a:t>
            </a:r>
            <a:endParaRPr dirty="0"/>
          </a:p>
        </p:txBody>
      </p:sp>
      <p:grpSp>
        <p:nvGrpSpPr>
          <p:cNvPr id="453" name="Google Shape;453;p28"/>
          <p:cNvGrpSpPr/>
          <p:nvPr/>
        </p:nvGrpSpPr>
        <p:grpSpPr>
          <a:xfrm>
            <a:off x="490537" y="957262"/>
            <a:ext cx="8445500" cy="366712"/>
            <a:chOff x="401637" y="838200"/>
            <a:chExt cx="8445500" cy="366712"/>
          </a:xfrm>
        </p:grpSpPr>
        <p:sp>
          <p:nvSpPr>
            <p:cNvPr id="454" name="Google Shape;454;p28"/>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Entrevista a Lovelock en el programa REDES</a:t>
              </a:r>
              <a:endParaRPr/>
            </a:p>
          </p:txBody>
        </p:sp>
        <p:sp>
          <p:nvSpPr>
            <p:cNvPr id="455" name="Google Shape;455;p28"/>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2" name="Imagen 1" descr="Screen Shot 2019-05-15 at 00.2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83" y="1414666"/>
            <a:ext cx="5551397" cy="4447971"/>
          </a:xfrm>
          <a:prstGeom prst="rect">
            <a:avLst/>
          </a:prstGeom>
        </p:spPr>
      </p:pic>
      <p:sp>
        <p:nvSpPr>
          <p:cNvPr id="8" name="Google Shape;460;p29"/>
          <p:cNvSpPr txBox="1"/>
          <p:nvPr/>
        </p:nvSpPr>
        <p:spPr>
          <a:xfrm>
            <a:off x="2562308" y="6307632"/>
            <a:ext cx="39751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0" i="0" u="none" dirty="0">
                <a:solidFill>
                  <a:srgbClr val="354869"/>
                </a:solidFill>
                <a:latin typeface="Arial"/>
                <a:ea typeface="Arial"/>
                <a:cs typeface="Arial"/>
                <a:sym typeface="Arial"/>
              </a:rPr>
              <a:t>http://</a:t>
            </a:r>
            <a:r>
              <a:rPr lang="en-US" sz="1000" b="0" i="0" u="none" dirty="0" err="1">
                <a:solidFill>
                  <a:srgbClr val="354869"/>
                </a:solidFill>
                <a:latin typeface="Arial"/>
                <a:ea typeface="Arial"/>
                <a:cs typeface="Arial"/>
                <a:sym typeface="Arial"/>
              </a:rPr>
              <a:t>www.youtube.com</a:t>
            </a:r>
            <a:r>
              <a:rPr lang="en-US" sz="1000" b="0" i="0" u="none" dirty="0">
                <a:solidFill>
                  <a:srgbClr val="354869"/>
                </a:solidFill>
                <a:latin typeface="Arial"/>
                <a:ea typeface="Arial"/>
                <a:cs typeface="Arial"/>
                <a:sym typeface="Arial"/>
              </a:rPr>
              <a:t>/</a:t>
            </a:r>
            <a:r>
              <a:rPr lang="en-US" sz="1000" b="0" i="0" u="none" dirty="0" err="1">
                <a:solidFill>
                  <a:srgbClr val="354869"/>
                </a:solidFill>
                <a:latin typeface="Arial"/>
                <a:ea typeface="Arial"/>
                <a:cs typeface="Arial"/>
                <a:sym typeface="Arial"/>
              </a:rPr>
              <a:t>watch?v</a:t>
            </a:r>
            <a:r>
              <a:rPr lang="en-US" sz="1000" b="0" i="0" u="none" dirty="0">
                <a:solidFill>
                  <a:srgbClr val="354869"/>
                </a:solidFill>
                <a:latin typeface="Arial"/>
                <a:ea typeface="Arial"/>
                <a:cs typeface="Arial"/>
                <a:sym typeface="Arial"/>
              </a:rPr>
              <a:t>=7kJdoVuOQRQ&amp;feature=channel</a:t>
            </a:r>
            <a:endParaRPr dirty="0"/>
          </a:p>
        </p:txBody>
      </p:sp>
      <p:sp>
        <p:nvSpPr>
          <p:cNvPr id="3" name="Google Shape;365;p23">
            <a:extLst>
              <a:ext uri="{FF2B5EF4-FFF2-40B4-BE49-F238E27FC236}">
                <a16:creationId xmlns:a16="http://schemas.microsoft.com/office/drawing/2014/main" id="{25939F42-114F-14FF-2A26-EDCC170934DA}"/>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397729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479" name="Google Shape;479;p31"/>
          <p:cNvGrpSpPr/>
          <p:nvPr/>
        </p:nvGrpSpPr>
        <p:grpSpPr>
          <a:xfrm>
            <a:off x="490537" y="957262"/>
            <a:ext cx="8445500" cy="366712"/>
            <a:chOff x="401637" y="838200"/>
            <a:chExt cx="8445500" cy="366712"/>
          </a:xfrm>
        </p:grpSpPr>
        <p:sp>
          <p:nvSpPr>
            <p:cNvPr id="480" name="Google Shape;480;p31"/>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Lovelock se </a:t>
              </a:r>
              <a:r>
                <a:rPr lang="en-US" sz="1800" b="0" i="0" u="none" dirty="0" err="1">
                  <a:solidFill>
                    <a:srgbClr val="354869"/>
                  </a:solidFill>
                  <a:latin typeface="Arial"/>
                  <a:ea typeface="Arial"/>
                  <a:cs typeface="Arial"/>
                  <a:sym typeface="Arial"/>
                </a:rPr>
                <a:t>inventó</a:t>
              </a:r>
              <a:r>
                <a:rPr lang="en-US" sz="1800" b="0" i="0" u="none" dirty="0">
                  <a:solidFill>
                    <a:srgbClr val="354869"/>
                  </a:solidFill>
                  <a:latin typeface="Arial"/>
                  <a:ea typeface="Arial"/>
                  <a:cs typeface="Arial"/>
                  <a:sym typeface="Arial"/>
                </a:rPr>
                <a:t> un </a:t>
              </a:r>
              <a:r>
                <a:rPr lang="en-US" sz="1800" b="0" i="0" u="none" dirty="0" err="1">
                  <a:solidFill>
                    <a:srgbClr val="354869"/>
                  </a:solidFill>
                  <a:latin typeface="Arial"/>
                  <a:ea typeface="Arial"/>
                  <a:cs typeface="Arial"/>
                  <a:sym typeface="Arial"/>
                </a:rPr>
                <a:t>modelo</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teórico</a:t>
              </a:r>
              <a:r>
                <a:rPr lang="en-US" sz="1800" b="0" i="0" u="none" dirty="0">
                  <a:solidFill>
                    <a:srgbClr val="354869"/>
                  </a:solidFill>
                  <a:latin typeface="Arial"/>
                  <a:ea typeface="Arial"/>
                  <a:cs typeface="Arial"/>
                  <a:sym typeface="Arial"/>
                </a:rPr>
                <a:t> para </a:t>
              </a:r>
              <a:r>
                <a:rPr lang="en-US" sz="1800" b="0" i="0" u="none" dirty="0" err="1">
                  <a:solidFill>
                    <a:srgbClr val="354869"/>
                  </a:solidFill>
                  <a:latin typeface="Arial"/>
                  <a:ea typeface="Arial"/>
                  <a:cs typeface="Arial"/>
                  <a:sym typeface="Arial"/>
                </a:rPr>
                <a:t>respaldar</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su</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teoría</a:t>
              </a:r>
              <a:r>
                <a:rPr lang="en-US" sz="1800" b="0" i="0" u="none" dirty="0">
                  <a:solidFill>
                    <a:srgbClr val="354869"/>
                  </a:solidFill>
                  <a:latin typeface="Arial"/>
                  <a:ea typeface="Arial"/>
                  <a:cs typeface="Arial"/>
                  <a:sym typeface="Arial"/>
                </a:rPr>
                <a:t> …</a:t>
              </a:r>
              <a:endParaRPr dirty="0"/>
            </a:p>
          </p:txBody>
        </p:sp>
        <p:sp>
          <p:nvSpPr>
            <p:cNvPr id="481" name="Google Shape;481;p31"/>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6" name="Group 5">
            <a:extLst>
              <a:ext uri="{FF2B5EF4-FFF2-40B4-BE49-F238E27FC236}">
                <a16:creationId xmlns:a16="http://schemas.microsoft.com/office/drawing/2014/main" id="{2486D7BF-BAF2-C2FF-A94C-7FF54124A0A7}"/>
              </a:ext>
            </a:extLst>
          </p:cNvPr>
          <p:cNvGrpSpPr/>
          <p:nvPr/>
        </p:nvGrpSpPr>
        <p:grpSpPr>
          <a:xfrm>
            <a:off x="633412" y="1456563"/>
            <a:ext cx="7772400" cy="5036311"/>
            <a:chOff x="633412" y="1456563"/>
            <a:chExt cx="7772400" cy="5036311"/>
          </a:xfrm>
        </p:grpSpPr>
        <p:sp>
          <p:nvSpPr>
            <p:cNvPr id="477" name="Google Shape;477;p31"/>
            <p:cNvSpPr txBox="1"/>
            <p:nvPr/>
          </p:nvSpPr>
          <p:spPr>
            <a:xfrm>
              <a:off x="3074205" y="6248399"/>
              <a:ext cx="3108325" cy="244475"/>
            </a:xfrm>
            <a:prstGeom prst="rect">
              <a:avLst/>
            </a:prstGeom>
            <a:noFill/>
            <a:ln>
              <a:noFill/>
            </a:ln>
          </p:spPr>
          <p:txBody>
            <a:bodyPr spcFirstLastPara="1" wrap="square" lIns="91425" tIns="45700" rIns="91425" bIns="45700" anchor="t" anchorCtr="0">
              <a:noAutofit/>
            </a:bodyPr>
            <a:lstStyle/>
            <a:p>
              <a:pPr lvl="0">
                <a:buClr>
                  <a:srgbClr val="354869"/>
                </a:buClr>
              </a:pPr>
              <a:r>
                <a:rPr lang="es-ES" sz="1000" u="sng" dirty="0">
                  <a:hlinkClick r:id="rId3"/>
                </a:rPr>
                <a:t>https://</a:t>
              </a:r>
              <a:r>
                <a:rPr lang="es-ES" sz="1000" u="sng" dirty="0" err="1">
                  <a:hlinkClick r:id="rId3"/>
                </a:rPr>
                <a:t>gingerbooth.com</a:t>
              </a:r>
              <a:r>
                <a:rPr lang="es-ES" sz="1000" u="sng" dirty="0">
                  <a:hlinkClick r:id="rId3"/>
                </a:rPr>
                <a:t>/html5/</a:t>
              </a:r>
              <a:r>
                <a:rPr lang="es-ES" sz="1000" u="sng" dirty="0" err="1">
                  <a:hlinkClick r:id="rId3"/>
                </a:rPr>
                <a:t>daisy</a:t>
              </a:r>
              <a:r>
                <a:rPr lang="es-ES" sz="1000" u="sng" dirty="0">
                  <a:hlinkClick r:id="rId3"/>
                </a:rPr>
                <a:t>/</a:t>
              </a:r>
              <a:r>
                <a:rPr lang="es-ES" sz="1000" u="sng" dirty="0" err="1">
                  <a:hlinkClick r:id="rId3"/>
                </a:rPr>
                <a:t>daisy.html</a:t>
              </a:r>
              <a:endParaRPr dirty="0"/>
            </a:p>
          </p:txBody>
        </p:sp>
        <p:pic>
          <p:nvPicPr>
            <p:cNvPr id="4" name="Picture 3" descr="A screenshot of a computer&#10;&#10;AI-generated content may be incorrect.">
              <a:extLst>
                <a:ext uri="{FF2B5EF4-FFF2-40B4-BE49-F238E27FC236}">
                  <a16:creationId xmlns:a16="http://schemas.microsoft.com/office/drawing/2014/main" id="{937CA96D-70E6-5D08-2BF1-36B1B33037C4}"/>
                </a:ext>
              </a:extLst>
            </p:cNvPr>
            <p:cNvPicPr>
              <a:picLocks noChangeAspect="1"/>
            </p:cNvPicPr>
            <p:nvPr/>
          </p:nvPicPr>
          <p:blipFill>
            <a:blip r:embed="rId4"/>
            <a:stretch>
              <a:fillRect/>
            </a:stretch>
          </p:blipFill>
          <p:spPr>
            <a:xfrm>
              <a:off x="633412" y="1456563"/>
              <a:ext cx="7772400" cy="4659246"/>
            </a:xfrm>
            <a:prstGeom prst="rect">
              <a:avLst/>
            </a:prstGeom>
          </p:spPr>
        </p:pic>
      </p:grpSp>
      <p:sp>
        <p:nvSpPr>
          <p:cNvPr id="5" name="Google Shape;365;p23">
            <a:extLst>
              <a:ext uri="{FF2B5EF4-FFF2-40B4-BE49-F238E27FC236}">
                <a16:creationId xmlns:a16="http://schemas.microsoft.com/office/drawing/2014/main" id="{4E3B5B88-00D6-D31D-39F3-7DAF9341ADF6}"/>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161481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Design">
  <a:themeElements>
    <a:clrScheme name="Default Design 13">
      <a:dk1>
        <a:srgbClr val="000000"/>
      </a:dk1>
      <a:lt1>
        <a:srgbClr val="FFFFFF"/>
      </a:lt1>
      <a:dk2>
        <a:srgbClr val="000000"/>
      </a:dk2>
      <a:lt2>
        <a:srgbClr val="919191"/>
      </a:lt2>
      <a:accent1>
        <a:srgbClr val="618FFD"/>
      </a:accent1>
      <a:accent2>
        <a:srgbClr val="00AE00"/>
      </a:accent2>
      <a:accent3>
        <a:srgbClr val="9BBB59"/>
      </a:accent3>
      <a:accent4>
        <a:srgbClr val="8064A2"/>
      </a:accent4>
      <a:accent5>
        <a:srgbClr val="4BACC6"/>
      </a:accent5>
      <a:accent6>
        <a:srgbClr val="F79646"/>
      </a:accent6>
      <a:hlink>
        <a:srgbClr val="FC0128"/>
      </a:hlink>
      <a:folHlink>
        <a:srgbClr val="CECECE"/>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9BBB59"/>
        </a:accent3>
        <a:accent4>
          <a:srgbClr val="8064A2"/>
        </a:accent4>
        <a:accent5>
          <a:srgbClr val="4BACC6"/>
        </a:accent5>
        <a:accent6>
          <a:srgbClr val="F79646"/>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9BBB59"/>
        </a:accent3>
        <a:accent4>
          <a:srgbClr val="8064A2"/>
        </a:accent4>
        <a:accent5>
          <a:srgbClr val="4BACC6"/>
        </a:accent5>
        <a:accent6>
          <a:srgbClr val="F79646"/>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9BBB59"/>
        </a:accent3>
        <a:accent4>
          <a:srgbClr val="8064A2"/>
        </a:accent4>
        <a:accent5>
          <a:srgbClr val="4BACC6"/>
        </a:accent5>
        <a:accent6>
          <a:srgbClr val="F79646"/>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9BBB59"/>
        </a:accent3>
        <a:accent4>
          <a:srgbClr val="8064A2"/>
        </a:accent4>
        <a:accent5>
          <a:srgbClr val="4BACC6"/>
        </a:accent5>
        <a:accent6>
          <a:srgbClr val="F79646"/>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9BBB59"/>
        </a:accent3>
        <a:accent4>
          <a:srgbClr val="8064A2"/>
        </a:accent4>
        <a:accent5>
          <a:srgbClr val="4BACC6"/>
        </a:accent5>
        <a:accent6>
          <a:srgbClr val="F79646"/>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9BBB59"/>
        </a:accent3>
        <a:accent4>
          <a:srgbClr val="8064A2"/>
        </a:accent4>
        <a:accent5>
          <a:srgbClr val="4BACC6"/>
        </a:accent5>
        <a:accent6>
          <a:srgbClr val="F79646"/>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9BBB59"/>
        </a:accent3>
        <a:accent4>
          <a:srgbClr val="8064A2"/>
        </a:accent4>
        <a:accent5>
          <a:srgbClr val="4BACC6"/>
        </a:accent5>
        <a:accent6>
          <a:srgbClr val="F7964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9BBB59"/>
        </a:accent3>
        <a:accent4>
          <a:srgbClr val="8064A2"/>
        </a:accent4>
        <a:accent5>
          <a:srgbClr val="4BACC6"/>
        </a:accent5>
        <a:accent6>
          <a:srgbClr val="F79646"/>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000000"/>
        </a:dk1>
        <a:lt1>
          <a:srgbClr val="FFFFFF"/>
        </a:lt1>
        <a:dk2>
          <a:srgbClr val="336699"/>
        </a:dk2>
        <a:lt2>
          <a:srgbClr val="E3EBF1"/>
        </a:lt2>
        <a:accent1>
          <a:srgbClr val="003399"/>
        </a:accent1>
        <a:accent2>
          <a:srgbClr val="468A4B"/>
        </a:accent2>
        <a:accent3>
          <a:srgbClr val="9BBB59"/>
        </a:accent3>
        <a:accent4>
          <a:srgbClr val="8064A2"/>
        </a:accent4>
        <a:accent5>
          <a:srgbClr val="4BACC6"/>
        </a:accent5>
        <a:accent6>
          <a:srgbClr val="F79646"/>
        </a:accent6>
        <a:hlink>
          <a:srgbClr val="66CCFF"/>
        </a:hlink>
        <a:folHlink>
          <a:srgbClr val="F0E500"/>
        </a:folHlink>
      </a:clrScheme>
      <a:clrMap bg1="dk1" tx1="lt1" bg2="dk2" tx2="lt2" accent1="accent1" accent2="accent2" accent3="accent3" accent4="accent4" accent5="accent5" accent6="accent6" hlink="hlink" folHlink="folHlink"/>
    </a:extraClrScheme>
    <a:extraClrScheme>
      <a:clrScheme name="Default Design 10">
        <a:dk1>
          <a:srgbClr val="686B5D"/>
        </a:dk1>
        <a:lt1>
          <a:srgbClr val="FFFFFF"/>
        </a:lt1>
        <a:dk2>
          <a:srgbClr val="777777"/>
        </a:dk2>
        <a:lt2>
          <a:srgbClr val="D1D1CB"/>
        </a:lt2>
        <a:accent1>
          <a:srgbClr val="909082"/>
        </a:accent1>
        <a:accent2>
          <a:srgbClr val="809EA8"/>
        </a:accent2>
        <a:accent3>
          <a:srgbClr val="9BBB59"/>
        </a:accent3>
        <a:accent4>
          <a:srgbClr val="8064A2"/>
        </a:accent4>
        <a:accent5>
          <a:srgbClr val="4BACC6"/>
        </a:accent5>
        <a:accent6>
          <a:srgbClr val="F79646"/>
        </a:accent6>
        <a:hlink>
          <a:srgbClr val="FFCC66"/>
        </a:hlink>
        <a:folHlink>
          <a:srgbClr val="E9DCB9"/>
        </a:folHlink>
      </a:clrScheme>
      <a:clrMap bg1="dk1" tx1="lt1" bg2="dk2"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9BBB59"/>
        </a:accent3>
        <a:accent4>
          <a:srgbClr val="8064A2"/>
        </a:accent4>
        <a:accent5>
          <a:srgbClr val="4BACC6"/>
        </a:accent5>
        <a:accent6>
          <a:srgbClr val="F79646"/>
        </a:accent6>
        <a:hlink>
          <a:srgbClr val="99CCFF"/>
        </a:hlink>
        <a:folHlink>
          <a:srgbClr val="FFFF99"/>
        </a:folHlink>
      </a:clrScheme>
      <a:clrMap bg1="dk2" tx1="lt2" bg2="dk1" tx2="lt1"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9BBB59"/>
        </a:accent3>
        <a:accent4>
          <a:srgbClr val="8064A2"/>
        </a:accent4>
        <a:accent5>
          <a:srgbClr val="4BACC6"/>
        </a:accent5>
        <a:accent6>
          <a:srgbClr val="F79646"/>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1355</TotalTime>
  <Words>1618</Words>
  <Application>Microsoft Macintosh PowerPoint</Application>
  <PresentationFormat>On-screen Show (4:3)</PresentationFormat>
  <Paragraphs>146</Paragraphs>
  <Slides>24</Slides>
  <Notes>14</Notes>
  <HiddenSlides>0</HiddenSlides>
  <MMClips>1</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30" baseType="lpstr">
      <vt:lpstr>Arial</vt:lpstr>
      <vt:lpstr>Calibri</vt:lpstr>
      <vt:lpstr>Times New Roman</vt:lpstr>
      <vt:lpstr>Tema de Office</vt:lpstr>
      <vt:lpstr>Default Design</vt:lpstr>
      <vt:lpstr>Paint Shop Pro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Francisco Bonet</dc:creator>
  <cp:keywords/>
  <dc:description/>
  <cp:lastModifiedBy>Francisco Javier Bonet García</cp:lastModifiedBy>
  <cp:revision>53</cp:revision>
  <cp:lastPrinted>2025-12-15T18:36:26Z</cp:lastPrinted>
  <dcterms:created xsi:type="dcterms:W3CDTF">2019-05-14T21:30:02Z</dcterms:created>
  <dcterms:modified xsi:type="dcterms:W3CDTF">2025-12-15T20:20:42Z</dcterms:modified>
  <cp:category/>
</cp:coreProperties>
</file>